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embedTrueTypeFonts="1" saveSubsetFonts="1" autoCompressPictures="0">
  <p:sldMasterIdLst>
    <p:sldMasterId id="2147483656" r:id="rId4"/>
    <p:sldMasterId id="2147483648" r:id="rId5"/>
    <p:sldMasterId id="2147483668" r:id="rId6"/>
  </p:sldMasterIdLst>
  <p:notesMasterIdLst>
    <p:notesMasterId r:id="rId34"/>
  </p:notesMasterIdLst>
  <p:handoutMasterIdLst>
    <p:handoutMasterId r:id="rId35"/>
  </p:handoutMasterIdLst>
  <p:sldIdLst>
    <p:sldId id="8035" r:id="rId7"/>
    <p:sldId id="8036" r:id="rId8"/>
    <p:sldId id="8037" r:id="rId9"/>
    <p:sldId id="8038" r:id="rId10"/>
    <p:sldId id="8039" r:id="rId11"/>
    <p:sldId id="8040" r:id="rId12"/>
    <p:sldId id="8041" r:id="rId13"/>
    <p:sldId id="8030" r:id="rId14"/>
    <p:sldId id="845" r:id="rId15"/>
    <p:sldId id="7999" r:id="rId16"/>
    <p:sldId id="8026" r:id="rId17"/>
    <p:sldId id="8009" r:id="rId18"/>
    <p:sldId id="8005" r:id="rId19"/>
    <p:sldId id="8015" r:id="rId20"/>
    <p:sldId id="8042" r:id="rId21"/>
    <p:sldId id="8043" r:id="rId22"/>
    <p:sldId id="8044" r:id="rId23"/>
    <p:sldId id="8045" r:id="rId24"/>
    <p:sldId id="8046" r:id="rId25"/>
    <p:sldId id="8047" r:id="rId26"/>
    <p:sldId id="8048" r:id="rId27"/>
    <p:sldId id="8049" r:id="rId28"/>
    <p:sldId id="8050" r:id="rId29"/>
    <p:sldId id="8051" r:id="rId30"/>
    <p:sldId id="8052" r:id="rId31"/>
    <p:sldId id="1026" r:id="rId32"/>
    <p:sldId id="8054" r:id="rId33"/>
  </p:sldIdLst>
  <p:sldSz cx="12192000" cy="6858000"/>
  <p:notesSz cx="7099300" cy="10234613"/>
  <p:embeddedFontLst>
    <p:embeddedFont>
      <p:font typeface="Open Sans" panose="020B0606030504020204" pitchFamily="34" charset="0"/>
      <p:regular r:id="rId36"/>
      <p:bold r:id="rId37"/>
      <p:italic r:id="rId38"/>
      <p:boldItalic r:id="rId39"/>
    </p:embeddedFont>
    <p:embeddedFont>
      <p:font typeface="Open Sans Condensed" panose="020B0604020202020204" charset="0"/>
      <p:regular r:id="rId40"/>
      <p:bold r:id="rId41"/>
      <p:italic r:id="rId42"/>
      <p:boldItalic r:id="rId43"/>
    </p:embeddedFont>
    <p:embeddedFont>
      <p:font typeface="Open Sans Light" panose="020B0306030504020204" pitchFamily="34" charset="0"/>
      <p:regular r:id="rId44"/>
      <p:italic r:id="rId45"/>
    </p:embeddedFont>
    <p:embeddedFont>
      <p:font typeface="Open Sans Semibold" panose="020B0706030804020204" pitchFamily="34" charset="0"/>
      <p:bold r:id="rId46"/>
      <p:boldItalic r:id="rId47"/>
    </p:embeddedFont>
    <p:embeddedFont>
      <p:font typeface="Open Sans Semibold" panose="020B0706030804020204" pitchFamily="34" charset="0"/>
      <p:bold r:id="rId46"/>
      <p:boldItalic r:id="rId4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3" userDrawn="1">
          <p15:clr>
            <a:srgbClr val="A4A3A4"/>
          </p15:clr>
        </p15:guide>
        <p15:guide id="3" orient="horz" pos="59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D01D06-5C25-08CC-A804-D6BD56D0F49D}" name="Elise Peraldi" initials="EP" userId="S::eperaldi@makheia.com::3d3cf797-e654-40e1-8101-381db21d8bbf" providerId="AD"/>
  <p188:author id="{994C4B12-2B88-4691-6C09-E94BC4F1E1A7}" name="Rudy Paolozzi" initials="RP" userId="S::rpaolozzi@makheia.com::98775d65-d833-45a9-ac16-37853978db02" providerId="AD"/>
  <p188:author id="{AFC91E34-6111-C0DD-7357-F25380C804C9}" name="Pascaline CAPOBIANCO" initials="PC" userId="S::PCAPOBIANCO@cfdp.fr::fa11a8f9-6439-4cc2-8e2e-baf513550dc1" providerId="AD"/>
  <p188:author id="{4DA2313A-5A41-28C3-86BC-4DA06C8E19EB}" name="Ivana Dahhan" initials="ID" userId="S::idahhan@makheia.com::018b82ac-d8aa-4430-9b74-2c248d624d47" providerId="AD"/>
  <p188:author id="{4CE8A989-DC9F-8123-6C7E-F58797CA3D0C}" name="Nadia GHITH" initials="NG" userId="S::nghith@cfdp.fr::143bd813-6420-4928-92e5-498c6018e0e5" providerId="AD"/>
  <p188:author id="{5CEAC8BD-7E77-ED09-838C-03C341059122}" name="Sabrina PIVETEAU" initials="SP" userId="S::SPIVETEAU@cfdp.fr::b2012d1e-f684-43ac-91f1-6d2253ede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tonio catalfo" initials="" lastIdx="1" clrIdx="0"/>
  <p:cmAuthor id="1" name="Nadege CRETIEN" initials="NC" lastIdx="48" clrIdx="1">
    <p:extLst>
      <p:ext uri="{19B8F6BF-5375-455C-9EA6-DF929625EA0E}">
        <p15:presenceInfo xmlns:p15="http://schemas.microsoft.com/office/powerpoint/2012/main" userId="S-1-5-21-839522115-484061587-682003330-1490" providerId="AD"/>
      </p:ext>
    </p:extLst>
  </p:cmAuthor>
  <p:cmAuthor id="2" name="Philippe CAILLEUX" initials="PC" lastIdx="2" clrIdx="2">
    <p:extLst>
      <p:ext uri="{19B8F6BF-5375-455C-9EA6-DF929625EA0E}">
        <p15:presenceInfo xmlns:p15="http://schemas.microsoft.com/office/powerpoint/2012/main" userId="S::pcailleux@cfdp.fr::cee122d2-3998-450b-87d9-eabe3bec70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8BF"/>
    <a:srgbClr val="438AC1"/>
    <a:srgbClr val="9D013D"/>
    <a:srgbClr val="9E003E"/>
    <a:srgbClr val="00446B"/>
    <a:srgbClr val="F4D03E"/>
    <a:srgbClr val="FCC609"/>
    <a:srgbClr val="4774B4"/>
    <a:srgbClr val="7F7F7F"/>
    <a:srgbClr val="4A8B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A5DEC2-5BA2-42B8-91C5-74E7F61F1A6A}" v="36" dt="2025-01-16T14:16:11.43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5311" autoAdjust="0"/>
  </p:normalViewPr>
  <p:slideViewPr>
    <p:cSldViewPr snapToGrid="0">
      <p:cViewPr varScale="1">
        <p:scale>
          <a:sx n="81" d="100"/>
          <a:sy n="81" d="100"/>
        </p:scale>
        <p:origin x="1176" y="67"/>
      </p:cViewPr>
      <p:guideLst>
        <p:guide orient="horz" pos="2160"/>
        <p:guide pos="3863"/>
        <p:guide orient="horz" pos="59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6.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0F2280B-DC11-4C3E-B67B-A215BE997E80}"/>
              </a:ext>
            </a:extLst>
          </p:cNvPr>
          <p:cNvSpPr>
            <a:spLocks noGrp="1"/>
          </p:cNvSpPr>
          <p:nvPr>
            <p:ph type="hdr" sz="quarter"/>
          </p:nvPr>
        </p:nvSpPr>
        <p:spPr>
          <a:xfrm>
            <a:off x="1" y="1"/>
            <a:ext cx="3076099" cy="512763"/>
          </a:xfrm>
          <a:prstGeom prst="rect">
            <a:avLst/>
          </a:prstGeom>
        </p:spPr>
        <p:txBody>
          <a:bodyPr vert="horz" lIns="91440" tIns="45720" rIns="91440" bIns="45720" rtlCol="0"/>
          <a:lstStyle>
            <a:lvl1pPr algn="l">
              <a:defRPr sz="1200"/>
            </a:lvl1pPr>
          </a:lstStyle>
          <a:p>
            <a:endParaRPr lang="fr-FR">
              <a:latin typeface="Open Sans" pitchFamily="2" charset="0"/>
            </a:endParaRPr>
          </a:p>
        </p:txBody>
      </p:sp>
      <p:sp>
        <p:nvSpPr>
          <p:cNvPr id="3" name="Espace réservé de la date 2">
            <a:extLst>
              <a:ext uri="{FF2B5EF4-FFF2-40B4-BE49-F238E27FC236}">
                <a16:creationId xmlns:a16="http://schemas.microsoft.com/office/drawing/2014/main" id="{A2840F1E-7A7D-4150-AA93-8C8FC8493F57}"/>
              </a:ext>
            </a:extLst>
          </p:cNvPr>
          <p:cNvSpPr>
            <a:spLocks noGrp="1"/>
          </p:cNvSpPr>
          <p:nvPr>
            <p:ph type="dt" sz="quarter" idx="1"/>
          </p:nvPr>
        </p:nvSpPr>
        <p:spPr>
          <a:xfrm>
            <a:off x="4021615" y="1"/>
            <a:ext cx="3076098" cy="512763"/>
          </a:xfrm>
          <a:prstGeom prst="rect">
            <a:avLst/>
          </a:prstGeom>
        </p:spPr>
        <p:txBody>
          <a:bodyPr vert="horz" lIns="91440" tIns="45720" rIns="91440" bIns="45720" rtlCol="0"/>
          <a:lstStyle>
            <a:lvl1pPr algn="r">
              <a:defRPr sz="1200"/>
            </a:lvl1pPr>
          </a:lstStyle>
          <a:p>
            <a:fld id="{03AD6CD6-B5D4-4655-A774-FC3391CF61EA}" type="datetimeFigureOut">
              <a:rPr lang="fr-FR" smtClean="0">
                <a:latin typeface="Open Sans" pitchFamily="2" charset="0"/>
              </a:rPr>
              <a:t>26/03/2025</a:t>
            </a:fld>
            <a:endParaRPr lang="fr-FR">
              <a:latin typeface="Open Sans" pitchFamily="2" charset="0"/>
            </a:endParaRPr>
          </a:p>
        </p:txBody>
      </p:sp>
      <p:sp>
        <p:nvSpPr>
          <p:cNvPr id="4" name="Espace réservé du pied de page 3">
            <a:extLst>
              <a:ext uri="{FF2B5EF4-FFF2-40B4-BE49-F238E27FC236}">
                <a16:creationId xmlns:a16="http://schemas.microsoft.com/office/drawing/2014/main" id="{214812BB-DC54-4F43-88ED-4798C31BDA26}"/>
              </a:ext>
            </a:extLst>
          </p:cNvPr>
          <p:cNvSpPr>
            <a:spLocks noGrp="1"/>
          </p:cNvSpPr>
          <p:nvPr>
            <p:ph type="ftr" sz="quarter" idx="2"/>
          </p:nvPr>
        </p:nvSpPr>
        <p:spPr>
          <a:xfrm>
            <a:off x="1" y="9721851"/>
            <a:ext cx="3076099" cy="512763"/>
          </a:xfrm>
          <a:prstGeom prst="rect">
            <a:avLst/>
          </a:prstGeom>
        </p:spPr>
        <p:txBody>
          <a:bodyPr vert="horz" lIns="91440" tIns="45720" rIns="91440" bIns="45720" rtlCol="0" anchor="b"/>
          <a:lstStyle>
            <a:lvl1pPr algn="l">
              <a:defRPr sz="1200"/>
            </a:lvl1pPr>
          </a:lstStyle>
          <a:p>
            <a:endParaRPr lang="fr-FR">
              <a:latin typeface="Open Sans" pitchFamily="2" charset="0"/>
            </a:endParaRPr>
          </a:p>
        </p:txBody>
      </p:sp>
      <p:sp>
        <p:nvSpPr>
          <p:cNvPr id="5" name="Espace réservé du numéro de diapositive 4">
            <a:extLst>
              <a:ext uri="{FF2B5EF4-FFF2-40B4-BE49-F238E27FC236}">
                <a16:creationId xmlns:a16="http://schemas.microsoft.com/office/drawing/2014/main" id="{BCBC2555-4321-42F8-BCCE-2035A4ADF8F3}"/>
              </a:ext>
            </a:extLst>
          </p:cNvPr>
          <p:cNvSpPr>
            <a:spLocks noGrp="1"/>
          </p:cNvSpPr>
          <p:nvPr>
            <p:ph type="sldNum" sz="quarter" idx="3"/>
          </p:nvPr>
        </p:nvSpPr>
        <p:spPr>
          <a:xfrm>
            <a:off x="4021615" y="9721851"/>
            <a:ext cx="3076098" cy="512763"/>
          </a:xfrm>
          <a:prstGeom prst="rect">
            <a:avLst/>
          </a:prstGeom>
        </p:spPr>
        <p:txBody>
          <a:bodyPr vert="horz" lIns="91440" tIns="45720" rIns="91440" bIns="45720" rtlCol="0" anchor="b"/>
          <a:lstStyle>
            <a:lvl1pPr algn="r">
              <a:defRPr sz="1200"/>
            </a:lvl1pPr>
          </a:lstStyle>
          <a:p>
            <a:fld id="{52E16ABC-1F16-405F-AC98-FFB3145EDE73}" type="slidenum">
              <a:rPr lang="fr-FR" smtClean="0">
                <a:latin typeface="Open Sans" pitchFamily="2" charset="0"/>
              </a:rPr>
              <a:t>‹N°›</a:t>
            </a:fld>
            <a:endParaRPr lang="fr-FR">
              <a:latin typeface="Open Sans" pitchFamily="2" charset="0"/>
            </a:endParaRPr>
          </a:p>
        </p:txBody>
      </p:sp>
    </p:spTree>
    <p:extLst>
      <p:ext uri="{BB962C8B-B14F-4D97-AF65-F5344CB8AC3E}">
        <p14:creationId xmlns:p14="http://schemas.microsoft.com/office/powerpoint/2010/main" val="2838597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4" cy="513508"/>
          </a:xfrm>
          <a:prstGeom prst="rect">
            <a:avLst/>
          </a:prstGeom>
        </p:spPr>
        <p:txBody>
          <a:bodyPr vert="horz" lIns="95491" tIns="47745" rIns="95491" bIns="47745" rtlCol="0"/>
          <a:lstStyle>
            <a:lvl1pPr algn="l">
              <a:defRPr sz="1300">
                <a:latin typeface="Open Sans" pitchFamily="2" charset="0"/>
              </a:defRPr>
            </a:lvl1pPr>
          </a:lstStyle>
          <a:p>
            <a:endParaRPr lang="fr-FR"/>
          </a:p>
        </p:txBody>
      </p:sp>
      <p:sp>
        <p:nvSpPr>
          <p:cNvPr id="3" name="Espace réservé de la date 2"/>
          <p:cNvSpPr>
            <a:spLocks noGrp="1"/>
          </p:cNvSpPr>
          <p:nvPr>
            <p:ph type="dt" idx="1"/>
          </p:nvPr>
        </p:nvSpPr>
        <p:spPr>
          <a:xfrm>
            <a:off x="4021293" y="0"/>
            <a:ext cx="3076364" cy="513508"/>
          </a:xfrm>
          <a:prstGeom prst="rect">
            <a:avLst/>
          </a:prstGeom>
        </p:spPr>
        <p:txBody>
          <a:bodyPr vert="horz" lIns="95491" tIns="47745" rIns="95491" bIns="47745" rtlCol="0"/>
          <a:lstStyle>
            <a:lvl1pPr algn="r">
              <a:defRPr sz="1300">
                <a:latin typeface="Open Sans" pitchFamily="2" charset="0"/>
              </a:defRPr>
            </a:lvl1pPr>
          </a:lstStyle>
          <a:p>
            <a:fld id="{2546A02B-E366-2B42-9DA8-81B31B7B8F5E}" type="datetimeFigureOut">
              <a:rPr lang="fr-FR" smtClean="0"/>
              <a:pPr/>
              <a:t>26/03/2025</a:t>
            </a:fld>
            <a:endParaRPr lang="fr-FR"/>
          </a:p>
        </p:txBody>
      </p:sp>
      <p:sp>
        <p:nvSpPr>
          <p:cNvPr id="4" name="Espace réservé de l'image des diapositives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5491" tIns="47745" rIns="95491" bIns="47745" rtlCol="0" anchor="ctr"/>
          <a:lstStyle/>
          <a:p>
            <a:endParaRPr lang="fr-FR"/>
          </a:p>
        </p:txBody>
      </p:sp>
      <p:sp>
        <p:nvSpPr>
          <p:cNvPr id="5" name="Espace réservé des notes 4"/>
          <p:cNvSpPr>
            <a:spLocks noGrp="1"/>
          </p:cNvSpPr>
          <p:nvPr>
            <p:ph type="body" sz="quarter" idx="3"/>
          </p:nvPr>
        </p:nvSpPr>
        <p:spPr>
          <a:xfrm>
            <a:off x="709930" y="4925409"/>
            <a:ext cx="5679440" cy="4029879"/>
          </a:xfrm>
          <a:prstGeom prst="rect">
            <a:avLst/>
          </a:prstGeom>
        </p:spPr>
        <p:txBody>
          <a:bodyPr vert="horz" lIns="95491" tIns="47745" rIns="95491" bIns="47745"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8"/>
            <a:ext cx="3076364" cy="513507"/>
          </a:xfrm>
          <a:prstGeom prst="rect">
            <a:avLst/>
          </a:prstGeom>
        </p:spPr>
        <p:txBody>
          <a:bodyPr vert="horz" lIns="95491" tIns="47745" rIns="95491" bIns="47745" rtlCol="0" anchor="b"/>
          <a:lstStyle>
            <a:lvl1pPr algn="l">
              <a:defRPr sz="1300">
                <a:latin typeface="Open Sans" pitchFamily="2" charset="0"/>
              </a:defRPr>
            </a:lvl1pPr>
          </a:lstStyle>
          <a:p>
            <a:endParaRPr lang="fr-FR"/>
          </a:p>
        </p:txBody>
      </p:sp>
      <p:sp>
        <p:nvSpPr>
          <p:cNvPr id="7" name="Espace réservé du numéro de diapositive 6"/>
          <p:cNvSpPr>
            <a:spLocks noGrp="1"/>
          </p:cNvSpPr>
          <p:nvPr>
            <p:ph type="sldNum" sz="quarter" idx="5"/>
          </p:nvPr>
        </p:nvSpPr>
        <p:spPr>
          <a:xfrm>
            <a:off x="4021293" y="9721108"/>
            <a:ext cx="3076364" cy="513507"/>
          </a:xfrm>
          <a:prstGeom prst="rect">
            <a:avLst/>
          </a:prstGeom>
        </p:spPr>
        <p:txBody>
          <a:bodyPr vert="horz" lIns="95491" tIns="47745" rIns="95491" bIns="47745" rtlCol="0" anchor="b"/>
          <a:lstStyle>
            <a:lvl1pPr algn="r">
              <a:defRPr sz="1300">
                <a:latin typeface="Open Sans" pitchFamily="2" charset="0"/>
              </a:defRPr>
            </a:lvl1pPr>
          </a:lstStyle>
          <a:p>
            <a:fld id="{3E1787E3-196C-144A-B38F-6BEF27AC47E9}" type="slidenum">
              <a:rPr lang="fr-FR" smtClean="0"/>
              <a:pPr/>
              <a:t>‹N°›</a:t>
            </a:fld>
            <a:endParaRPr lang="fr-FR"/>
          </a:p>
        </p:txBody>
      </p:sp>
    </p:spTree>
    <p:extLst>
      <p:ext uri="{BB962C8B-B14F-4D97-AF65-F5344CB8AC3E}">
        <p14:creationId xmlns:p14="http://schemas.microsoft.com/office/powerpoint/2010/main" val="19260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itchFamily="2" charset="0"/>
        <a:ea typeface="+mn-ea"/>
        <a:cs typeface="+mn-cs"/>
      </a:defRPr>
    </a:lvl1pPr>
    <a:lvl2pPr marL="457200" algn="l" defTabSz="914400" rtl="0" eaLnBrk="1" latinLnBrk="0" hangingPunct="1">
      <a:defRPr sz="1200" kern="1200">
        <a:solidFill>
          <a:schemeClr val="tx1"/>
        </a:solidFill>
        <a:latin typeface="Open Sans" pitchFamily="2" charset="0"/>
        <a:ea typeface="+mn-ea"/>
        <a:cs typeface="+mn-cs"/>
      </a:defRPr>
    </a:lvl2pPr>
    <a:lvl3pPr marL="914400" algn="l" defTabSz="914400" rtl="0" eaLnBrk="1" latinLnBrk="0" hangingPunct="1">
      <a:defRPr sz="1200" kern="1200">
        <a:solidFill>
          <a:schemeClr val="tx1"/>
        </a:solidFill>
        <a:latin typeface="Open Sans" pitchFamily="2" charset="0"/>
        <a:ea typeface="+mn-ea"/>
        <a:cs typeface="+mn-cs"/>
      </a:defRPr>
    </a:lvl3pPr>
    <a:lvl4pPr marL="1371600" algn="l" defTabSz="914400" rtl="0" eaLnBrk="1" latinLnBrk="0" hangingPunct="1">
      <a:defRPr sz="1200" kern="1200">
        <a:solidFill>
          <a:schemeClr val="tx1"/>
        </a:solidFill>
        <a:latin typeface="Open Sans" pitchFamily="2" charset="0"/>
        <a:ea typeface="+mn-ea"/>
        <a:cs typeface="+mn-cs"/>
      </a:defRPr>
    </a:lvl4pPr>
    <a:lvl5pPr marL="1828800" algn="l" defTabSz="914400" rtl="0" eaLnBrk="1" latinLnBrk="0" hangingPunct="1">
      <a:defRPr sz="1200" kern="1200">
        <a:solidFill>
          <a:schemeClr val="tx1"/>
        </a:solidFill>
        <a:latin typeface="Open San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egifrance.gouv.fr/affichTexte.do?cidTexte=JORFTEXT000000802880"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legifrance.gouv.fr/affichJuriJudi.do?oldAction=rechJuriJudi&amp;idTexte=JURITEXT000034957121&amp;fastReqId=1085986637&amp;fastPos=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2</a:t>
            </a:fld>
            <a:endParaRPr lang="fr-FR"/>
          </a:p>
        </p:txBody>
      </p:sp>
    </p:spTree>
    <p:extLst>
      <p:ext uri="{BB962C8B-B14F-4D97-AF65-F5344CB8AC3E}">
        <p14:creationId xmlns:p14="http://schemas.microsoft.com/office/powerpoint/2010/main" val="3460714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t>11</a:t>
            </a:fld>
            <a:endParaRPr lang="fr-FR"/>
          </a:p>
        </p:txBody>
      </p:sp>
    </p:spTree>
    <p:extLst>
      <p:ext uri="{BB962C8B-B14F-4D97-AF65-F5344CB8AC3E}">
        <p14:creationId xmlns:p14="http://schemas.microsoft.com/office/powerpoint/2010/main" val="2002079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t>12</a:t>
            </a:fld>
            <a:endParaRPr lang="fr-FR"/>
          </a:p>
        </p:txBody>
      </p:sp>
    </p:spTree>
    <p:extLst>
      <p:ext uri="{BB962C8B-B14F-4D97-AF65-F5344CB8AC3E}">
        <p14:creationId xmlns:p14="http://schemas.microsoft.com/office/powerpoint/2010/main" val="3408316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t>13</a:t>
            </a:fld>
            <a:endParaRPr lang="fr-FR"/>
          </a:p>
        </p:txBody>
      </p:sp>
    </p:spTree>
    <p:extLst>
      <p:ext uri="{BB962C8B-B14F-4D97-AF65-F5344CB8AC3E}">
        <p14:creationId xmlns:p14="http://schemas.microsoft.com/office/powerpoint/2010/main" val="3066455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14</a:t>
            </a:fld>
            <a:endParaRPr lang="fr-FR"/>
          </a:p>
        </p:txBody>
      </p:sp>
    </p:spTree>
    <p:extLst>
      <p:ext uri="{BB962C8B-B14F-4D97-AF65-F5344CB8AC3E}">
        <p14:creationId xmlns:p14="http://schemas.microsoft.com/office/powerpoint/2010/main" val="1190606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dirty="0">
                <a:effectLst/>
                <a:latin typeface="Arial" panose="020B0604020202020204" pitchFamily="34" charset="0"/>
                <a:ea typeface="Calibri" panose="020F0502020204030204" pitchFamily="34" charset="0"/>
              </a:rPr>
              <a:t>Les PSNC ne sont ni reconnues au plan scientifique par la médecine conventionnelle ni enseignées au cours des formations initiales des professionnels de santé. Les PSNC sont aujourd’hui en plein essor. Aucun encadrement ni organisme de contrôle n’existe. </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Une PSNC devient dérive thérapeutique dès lors qu’elle met en danger les patients parce qu’elle n’est pas validée scientifiquement et/ou qu’elle n’est pas proposée en remplacement de la médecine conventionnelle.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La dérive thérapeutique est constituée quelle que soit la qualité de l’auteur : médecin, professionnel de santé ou toute autre personne prenant en charge un patient. </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Les conséquences de ces dérives sont :</a:t>
            </a:r>
            <a:endParaRPr lang="fr-FR" sz="1200" dirty="0">
              <a:effectLst/>
              <a:latin typeface="Calibri" panose="020F0502020204030204" pitchFamily="34" charset="0"/>
              <a:ea typeface="Calibri" panose="020F0502020204030204" pitchFamily="34" charset="0"/>
            </a:endParaRPr>
          </a:p>
          <a:p>
            <a:pPr marL="342900" lvl="0" indent="-342900" algn="just">
              <a:buFont typeface="Arial" panose="020B0604020202020204" pitchFamily="34" charset="0"/>
              <a:buChar char="-"/>
            </a:pPr>
            <a:r>
              <a:rPr lang="fr-FR" sz="1200" dirty="0">
                <a:effectLst/>
                <a:latin typeface="Arial" panose="020B0604020202020204" pitchFamily="34" charset="0"/>
                <a:ea typeface="Calibri" panose="020F0502020204030204" pitchFamily="34" charset="0"/>
              </a:rPr>
              <a:t>Perte de chance </a:t>
            </a:r>
            <a:endParaRPr lang="fr-FR" sz="1200" dirty="0">
              <a:effectLst/>
              <a:latin typeface="Calibri" panose="020F0502020204030204" pitchFamily="34" charset="0"/>
              <a:ea typeface="Calibri" panose="020F0502020204030204" pitchFamily="34" charset="0"/>
            </a:endParaRPr>
          </a:p>
          <a:p>
            <a:pPr marL="342900" lvl="0" indent="-342900" algn="just">
              <a:buFont typeface="Arial" panose="020B0604020202020204" pitchFamily="34" charset="0"/>
              <a:buChar char="-"/>
            </a:pPr>
            <a:r>
              <a:rPr lang="fr-FR" sz="1200" dirty="0">
                <a:effectLst/>
                <a:latin typeface="Arial" panose="020B0604020202020204" pitchFamily="34" charset="0"/>
                <a:ea typeface="Calibri" panose="020F0502020204030204" pitchFamily="34" charset="0"/>
              </a:rPr>
              <a:t>Mise en danger de la personne</a:t>
            </a:r>
            <a:endParaRPr lang="fr-FR" sz="1200" dirty="0">
              <a:effectLst/>
              <a:latin typeface="Calibri" panose="020F0502020204030204" pitchFamily="34" charset="0"/>
              <a:ea typeface="Calibri" panose="020F0502020204030204" pitchFamily="34" charset="0"/>
            </a:endParaRPr>
          </a:p>
          <a:p>
            <a:pPr marL="342900" lvl="0" indent="-342900" algn="just">
              <a:buFont typeface="Arial" panose="020B0604020202020204" pitchFamily="34" charset="0"/>
              <a:buChar char="-"/>
            </a:pPr>
            <a:r>
              <a:rPr lang="fr-FR" sz="1200" dirty="0">
                <a:effectLst/>
                <a:latin typeface="Arial" panose="020B0604020202020204" pitchFamily="34" charset="0"/>
                <a:ea typeface="Calibri" panose="020F0502020204030204" pitchFamily="34" charset="0"/>
              </a:rPr>
              <a:t>Abus de faiblesse</a:t>
            </a:r>
            <a:endParaRPr lang="fr-FR" sz="1200" dirty="0">
              <a:effectLst/>
              <a:latin typeface="Calibri" panose="020F0502020204030204" pitchFamily="34" charset="0"/>
              <a:ea typeface="Calibri" panose="020F0502020204030204" pitchFamily="34" charset="0"/>
            </a:endParaRPr>
          </a:p>
          <a:p>
            <a:pPr marL="342900" lvl="0" indent="-342900" algn="just">
              <a:buFont typeface="Arial" panose="020B0604020202020204" pitchFamily="34" charset="0"/>
              <a:buChar char="-"/>
            </a:pPr>
            <a:r>
              <a:rPr lang="fr-FR" sz="1200" dirty="0">
                <a:effectLst/>
                <a:latin typeface="Arial" panose="020B0604020202020204" pitchFamily="34" charset="0"/>
                <a:ea typeface="Calibri" panose="020F0502020204030204" pitchFamily="34" charset="0"/>
              </a:rPr>
              <a:t>Escroquerie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Dès qu’il y a emprise mentale, on peut parler pour toute dérive thérapeutique de dérive sectaire. Les terrains de prédilection des dérives sectaires se trouvent essentiellement dans le domaine de la santé et du bien-être. Trois phases dans l’endoctrinement sont identifiées :</a:t>
            </a:r>
            <a:endParaRPr lang="fr-FR" sz="1200" dirty="0">
              <a:effectLst/>
              <a:latin typeface="Calibri" panose="020F0502020204030204" pitchFamily="34" charset="0"/>
              <a:ea typeface="Calibri" panose="020F0502020204030204" pitchFamily="34" charset="0"/>
            </a:endParaRPr>
          </a:p>
          <a:p>
            <a:pPr marL="342900" lvl="0" indent="-342900" algn="just">
              <a:buFont typeface="Arial" panose="020B0604020202020204" pitchFamily="34" charset="0"/>
              <a:buChar char="-"/>
            </a:pPr>
            <a:r>
              <a:rPr lang="fr-FR" sz="1200" dirty="0">
                <a:effectLst/>
                <a:latin typeface="Arial" panose="020B0604020202020204" pitchFamily="34" charset="0"/>
                <a:ea typeface="Calibri" panose="020F0502020204030204" pitchFamily="34" charset="0"/>
              </a:rPr>
              <a:t>Phase d’approche</a:t>
            </a:r>
            <a:endParaRPr lang="fr-FR" sz="1200" dirty="0">
              <a:effectLst/>
              <a:latin typeface="Calibri" panose="020F0502020204030204" pitchFamily="34" charset="0"/>
              <a:ea typeface="Calibri" panose="020F0502020204030204" pitchFamily="34" charset="0"/>
            </a:endParaRPr>
          </a:p>
          <a:p>
            <a:pPr marL="342900" lvl="0" indent="-342900" algn="just">
              <a:buFont typeface="Arial" panose="020B0604020202020204" pitchFamily="34" charset="0"/>
              <a:buChar char="-"/>
            </a:pPr>
            <a:r>
              <a:rPr lang="fr-FR" sz="1200" dirty="0">
                <a:effectLst/>
                <a:latin typeface="Arial" panose="020B0604020202020204" pitchFamily="34" charset="0"/>
                <a:ea typeface="Calibri" panose="020F0502020204030204" pitchFamily="34" charset="0"/>
              </a:rPr>
              <a:t>Phase de séduction</a:t>
            </a:r>
            <a:endParaRPr lang="fr-FR" sz="1200" dirty="0">
              <a:effectLst/>
              <a:latin typeface="Calibri" panose="020F0502020204030204" pitchFamily="34" charset="0"/>
              <a:ea typeface="Calibri" panose="020F0502020204030204" pitchFamily="34" charset="0"/>
            </a:endParaRPr>
          </a:p>
          <a:p>
            <a:pPr marL="342900" lvl="0" indent="-342900" algn="just">
              <a:buFont typeface="Arial" panose="020B0604020202020204" pitchFamily="34" charset="0"/>
              <a:buChar char="-"/>
            </a:pPr>
            <a:r>
              <a:rPr lang="fr-FR" sz="1200" dirty="0">
                <a:effectLst/>
                <a:latin typeface="Arial" panose="020B0604020202020204" pitchFamily="34" charset="0"/>
                <a:ea typeface="Calibri" panose="020F0502020204030204" pitchFamily="34" charset="0"/>
              </a:rPr>
              <a:t>Phase de soumission</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Les instances en charge du contrôle des dérives sectaires sont la MIVILUDES, la CAIMADES, et les Ordres professionnels de la santé. Une information régulière des médecins s’impose. </a:t>
            </a:r>
            <a:endParaRPr lang="fr-FR" sz="1200" dirty="0">
              <a:effectLst/>
              <a:latin typeface="Calibri" panose="020F0502020204030204" pitchFamily="34" charset="0"/>
              <a:ea typeface="Calibri" panose="020F0502020204030204" pitchFamily="34"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21</a:t>
            </a:fld>
            <a:endParaRPr lang="fr-FR"/>
          </a:p>
        </p:txBody>
      </p:sp>
    </p:spTree>
    <p:extLst>
      <p:ext uri="{BB962C8B-B14F-4D97-AF65-F5344CB8AC3E}">
        <p14:creationId xmlns:p14="http://schemas.microsoft.com/office/powerpoint/2010/main" val="3377596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dirty="0">
                <a:effectLst/>
                <a:latin typeface="Arial" panose="020B0604020202020204" pitchFamily="34" charset="0"/>
                <a:ea typeface="Calibri" panose="020F0502020204030204" pitchFamily="34" charset="0"/>
              </a:rPr>
              <a:t>Les professionnels de la médecine naturelle doivent bien veiller à ne pas être accusés d’exercer illégalement la médecine. Cette infraction est spécialement définie par l’article L. 4161-1 du code de la santé publique. La loi y précise notamment qu’un professionnel exerce illégalement la médecine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S’il prend part à l’établissement d’un diagnostic ou au traitement de maladies par actes personnels, consultations verbales ou écrites ou tous autres procédés.</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S’il pratique l’un des actes enregistrés dans l’une des nomenclatures officiellement arrêtées par le ministère de la santé sans être titulaire du diplôme ou certificat exigé.</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S’il est diplômé mais non inscrit à un tableau de l’ordre des médecins.</a:t>
            </a:r>
            <a:endParaRPr lang="fr-FR" sz="1200" dirty="0">
              <a:effectLst/>
              <a:latin typeface="Calibri" panose="020F0502020204030204" pitchFamily="34" charset="0"/>
              <a:ea typeface="Calibri" panose="020F0502020204030204" pitchFamily="34" charset="0"/>
            </a:endParaRPr>
          </a:p>
          <a:p>
            <a:endParaRPr lang="fr-FR" dirty="0"/>
          </a:p>
          <a:p>
            <a:pPr algn="just"/>
            <a:r>
              <a:rPr lang="fr-FR" sz="1200" dirty="0">
                <a:effectLst/>
                <a:latin typeface="Arial" panose="020B0604020202020204" pitchFamily="34" charset="0"/>
                <a:ea typeface="Calibri" panose="020F0502020204030204" pitchFamily="34" charset="0"/>
              </a:rPr>
              <a:t>La peine encourue par les professionnels qui exercent illégalement la médecine est de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2 ans de prison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30 000 € d’amende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La publication de la décision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La confiscation des éléments qui ont permis au professionnel de commettre l’infraction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La confiscation des bénéfices tirés de l’infraction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L’interdiction définitive ou pour 5 ans d’exercer une ou plusieurs professions de santé ou toute autre activité professionnelle ou sociale à l’occasion de laquelle l’infraction a été commise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L’interdiction d’exercer pour 5 ans l’activité de prestataire de formation professionnelle.</a:t>
            </a:r>
            <a:endParaRPr lang="fr-FR" sz="1200" dirty="0">
              <a:effectLst/>
              <a:latin typeface="Calibri" panose="020F0502020204030204" pitchFamily="34" charset="0"/>
              <a:ea typeface="Calibri" panose="020F0502020204030204" pitchFamily="34"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22</a:t>
            </a:fld>
            <a:endParaRPr lang="fr-FR"/>
          </a:p>
        </p:txBody>
      </p:sp>
    </p:spTree>
    <p:extLst>
      <p:ext uri="{BB962C8B-B14F-4D97-AF65-F5344CB8AC3E}">
        <p14:creationId xmlns:p14="http://schemas.microsoft.com/office/powerpoint/2010/main" val="407491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dirty="0">
                <a:effectLst/>
                <a:latin typeface="Arial" panose="020B0604020202020204" pitchFamily="34" charset="0"/>
                <a:ea typeface="Calibri" panose="020F0502020204030204" pitchFamily="34" charset="0"/>
              </a:rPr>
              <a:t>Le diagnostic est posé ! les professionnels de médecine naturelle ont interdiction d’exercer la médecine dès lors qu’ils ne remplissent pas les prérequis.</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Mais alors comment se prémunir contre le risque d’en être accusé d’exercice illégal de la médecine ? Quelles précautions prendre pour être certain de ne pas franchir la frontière ?</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Voici quelques conseils pour rester dans le bon chemin.</a:t>
            </a:r>
            <a:endParaRPr lang="fr-FR" sz="1200" dirty="0">
              <a:effectLst/>
              <a:latin typeface="Calibri" panose="020F0502020204030204" pitchFamily="34" charset="0"/>
              <a:ea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23</a:t>
            </a:fld>
            <a:endParaRPr lang="fr-FR"/>
          </a:p>
        </p:txBody>
      </p:sp>
    </p:spTree>
    <p:extLst>
      <p:ext uri="{BB962C8B-B14F-4D97-AF65-F5344CB8AC3E}">
        <p14:creationId xmlns:p14="http://schemas.microsoft.com/office/powerpoint/2010/main" val="4044268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dirty="0">
                <a:effectLst/>
                <a:latin typeface="Arial" panose="020B0604020202020204" pitchFamily="34" charset="0"/>
                <a:ea typeface="Calibri" panose="020F0502020204030204" pitchFamily="34" charset="0"/>
              </a:rPr>
              <a:t>Le diagnostic est posé ! les professionnels de médecine naturelle ont interdiction d’exercer la médecine dès lors qu’ils ne remplissent pas les prérequis.</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Mais alors comment se prémunir contre le risque d’en être accusé d’exercice illégal de la médecine ? Quelles précautions prendre pour être certain de ne pas franchir la frontière ?</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Voici quelques conseils pour rester dans le bon chemin.</a:t>
            </a:r>
            <a:endParaRPr lang="fr-FR" sz="1200" dirty="0">
              <a:effectLst/>
              <a:latin typeface="Calibri" panose="020F0502020204030204" pitchFamily="34" charset="0"/>
              <a:ea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24</a:t>
            </a:fld>
            <a:endParaRPr lang="fr-FR"/>
          </a:p>
        </p:txBody>
      </p:sp>
    </p:spTree>
    <p:extLst>
      <p:ext uri="{BB962C8B-B14F-4D97-AF65-F5344CB8AC3E}">
        <p14:creationId xmlns:p14="http://schemas.microsoft.com/office/powerpoint/2010/main" val="3412664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1" dirty="0">
                <a:effectLst/>
                <a:latin typeface="Arial" panose="020B0604020202020204" pitchFamily="34" charset="0"/>
                <a:ea typeface="Calibri" panose="020F0502020204030204" pitchFamily="34" charset="0"/>
              </a:rPr>
              <a:t>3 ) PRECONISATIONS</a:t>
            </a:r>
            <a:endParaRPr lang="fr-FR" sz="1200" dirty="0">
              <a:effectLst/>
              <a:latin typeface="Calibri" panose="020F0502020204030204" pitchFamily="34" charset="0"/>
              <a:ea typeface="Calibri" panose="020F0502020204030204" pitchFamily="34" charset="0"/>
            </a:endParaRPr>
          </a:p>
          <a:p>
            <a:pPr algn="just"/>
            <a:r>
              <a:rPr lang="fr-FR" sz="1200" b="1" dirty="0">
                <a:effectLst/>
                <a:latin typeface="Arial" panose="020B0604020202020204" pitchFamily="34" charset="0"/>
                <a:ea typeface="Calibri" panose="020F0502020204030204" pitchFamily="34" charset="0"/>
              </a:rPr>
              <a:t>Comment rester dans le chemin tracé par les autorités ?</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Les professionnels de médecine naturelle doivent prendre un maximum de précautions dans le cadre de leur activité.</a:t>
            </a:r>
            <a:endParaRPr lang="fr-FR" sz="1200" dirty="0">
              <a:effectLst/>
              <a:latin typeface="Calibri" panose="020F0502020204030204" pitchFamily="34" charset="0"/>
              <a:ea typeface="Calibri" panose="020F0502020204030204" pitchFamily="34" charset="0"/>
            </a:endParaRPr>
          </a:p>
          <a:p>
            <a:pPr algn="just"/>
            <a:r>
              <a:rPr lang="fr-FR" sz="1200" b="1" dirty="0">
                <a:effectLst/>
                <a:latin typeface="Arial" panose="020B0604020202020204" pitchFamily="34" charset="0"/>
                <a:ea typeface="Calibri" panose="020F0502020204030204" pitchFamily="34" charset="0"/>
              </a:rPr>
              <a:t>Première précaution : adopter les bons éléments de langage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1- </a:t>
            </a:r>
            <a:r>
              <a:rPr lang="fr-FR" sz="1200" b="1" dirty="0">
                <a:effectLst/>
                <a:latin typeface="Arial" panose="020B0604020202020204" pitchFamily="34" charset="0"/>
                <a:ea typeface="Calibri" panose="020F0502020204030204" pitchFamily="34" charset="0"/>
              </a:rPr>
              <a:t>Le professionnel ne doit pas s’attribuer une fonction médicale qu’il ne possède pas</a:t>
            </a:r>
            <a:r>
              <a:rPr lang="fr-FR" sz="1200" dirty="0">
                <a:effectLst/>
                <a:latin typeface="Arial" panose="020B0604020202020204" pitchFamily="34" charset="0"/>
                <a:ea typeface="Calibri" panose="020F0502020204030204" pitchFamily="34" charset="0"/>
              </a:rPr>
              <a:t>.</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Il arrive toutefois que des professionnels de médecine naturelle soient bel et bien médecins de formation, inscrits au tableau de l’ordre. Dans ce cas ils peuvent effectivement se présenter comme tel.</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2- </a:t>
            </a:r>
            <a:r>
              <a:rPr lang="fr-FR" sz="1200" b="1" dirty="0">
                <a:effectLst/>
                <a:latin typeface="Arial" panose="020B0604020202020204" pitchFamily="34" charset="0"/>
                <a:ea typeface="Calibri" panose="020F0502020204030204" pitchFamily="34" charset="0"/>
              </a:rPr>
              <a:t>Le professionnel ne doit pas présenter son activité comme étant thérapeutique</a:t>
            </a:r>
            <a:r>
              <a:rPr lang="fr-FR" sz="1200" dirty="0">
                <a:effectLst/>
                <a:latin typeface="Arial" panose="020B0604020202020204" pitchFamily="34" charset="0"/>
                <a:ea typeface="Calibri" panose="020F0502020204030204" pitchFamily="34" charset="0"/>
              </a:rPr>
              <a:t>.</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Autrement dit, il ne doit pas communiquer sur la capacité de ses actes à guérir les maladies ou à soulager les malades.</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3- </a:t>
            </a:r>
            <a:r>
              <a:rPr lang="fr-FR" sz="1200" b="1" dirty="0">
                <a:effectLst/>
                <a:latin typeface="Arial" panose="020B0604020202020204" pitchFamily="34" charset="0"/>
                <a:ea typeface="Calibri" panose="020F0502020204030204" pitchFamily="34" charset="0"/>
              </a:rPr>
              <a:t>Le professionnel doit être clair envers ses clients sur la qualité non conventionnelle de ses actes</a:t>
            </a:r>
            <a:r>
              <a:rPr lang="fr-FR" sz="1200" dirty="0">
                <a:effectLst/>
                <a:latin typeface="Arial" panose="020B0604020202020204" pitchFamily="34" charset="0"/>
                <a:ea typeface="Calibri" panose="020F0502020204030204" pitchFamily="34" charset="0"/>
              </a:rPr>
              <a:t>.</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Ainsi, il doit bien les informer sur le fait que ses actes ne se substituent pas à un traitement médical et ne dispensent, en aucun cas, de consulter un médecin conventionnel.</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4- </a:t>
            </a:r>
            <a:r>
              <a:rPr lang="fr-FR" sz="1200" b="1" dirty="0">
                <a:effectLst/>
                <a:latin typeface="Arial" panose="020B0604020202020204" pitchFamily="34" charset="0"/>
                <a:ea typeface="Calibri" panose="020F0502020204030204" pitchFamily="34" charset="0"/>
              </a:rPr>
              <a:t>Le professionnel doit soigner sa communication écrite et verbale auprès de ses clients</a:t>
            </a:r>
            <a:r>
              <a:rPr lang="fr-FR" sz="1200" dirty="0">
                <a:effectLst/>
                <a:latin typeface="Arial" panose="020B0604020202020204" pitchFamily="34" charset="0"/>
                <a:ea typeface="Calibri" panose="020F0502020204030204" pitchFamily="34" charset="0"/>
              </a:rPr>
              <a:t>.</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La plupart des termes liés à la médecine sont à proscrire, ou alors à utiliser avec grande prudence. Voici un florilège des vocables à éviter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Thérapie, thérapeutique,</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Soins, soigner, guérison, guérir,</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Pathologie, symptôme, diagnostic,</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Prescription, prescrire,</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Médecin, consultation médicale.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5- </a:t>
            </a:r>
            <a:r>
              <a:rPr lang="fr-FR" sz="1200" b="1" dirty="0">
                <a:effectLst/>
                <a:latin typeface="Arial" panose="020B0604020202020204" pitchFamily="34" charset="0"/>
                <a:ea typeface="Calibri" panose="020F0502020204030204" pitchFamily="34" charset="0"/>
              </a:rPr>
              <a:t>Le professionnel doit rester prudent sur les termes désignant sa formation</a:t>
            </a:r>
            <a:r>
              <a:rPr lang="fr-FR" sz="1200" dirty="0">
                <a:effectLst/>
                <a:latin typeface="Arial" panose="020B0604020202020204" pitchFamily="34" charset="0"/>
                <a:ea typeface="Calibri" panose="020F0502020204030204" pitchFamily="34" charset="0"/>
              </a:rPr>
              <a:t>.</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Le professionnel peut être tenté de parler de « diplôme » s’agissant de la formation qu’il a suivie. Cependant, le terme de diplôme fait souvent référence au diplôme reconnu par l’Etat. Or, les écoles formant aux pratiques naturelles sont en grande majorité non reconnues par l’Etat. Pour éviter toute mauvaise interprétation et le risque d’être accusé de mentir sur sa formation, le professionnel préférera utiliser le terme « certification » pour parler de sa formation.</a:t>
            </a:r>
            <a:endParaRPr lang="fr-FR" sz="1200" dirty="0">
              <a:effectLst/>
              <a:latin typeface="Calibri" panose="020F0502020204030204" pitchFamily="34" charset="0"/>
              <a:ea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25</a:t>
            </a:fld>
            <a:endParaRPr lang="fr-FR"/>
          </a:p>
        </p:txBody>
      </p:sp>
    </p:spTree>
    <p:extLst>
      <p:ext uri="{BB962C8B-B14F-4D97-AF65-F5344CB8AC3E}">
        <p14:creationId xmlns:p14="http://schemas.microsoft.com/office/powerpoint/2010/main" val="243791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b="1" dirty="0">
                <a:effectLst/>
                <a:latin typeface="Arial" panose="020B0604020202020204" pitchFamily="34" charset="0"/>
                <a:ea typeface="Calibri" panose="020F0502020204030204" pitchFamily="34" charset="0"/>
              </a:rPr>
              <a:t>Deuxième précaution : être transparent avec ses clients</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En adoptant les bons éléments de langage, le professionnel s’engage également sur le </a:t>
            </a:r>
            <a:r>
              <a:rPr lang="fr-FR" sz="1200" b="1" dirty="0">
                <a:effectLst/>
                <a:latin typeface="Arial" panose="020B0604020202020204" pitchFamily="34" charset="0"/>
                <a:ea typeface="Calibri" panose="020F0502020204030204" pitchFamily="34" charset="0"/>
              </a:rPr>
              <a:t>chemin de la transparence</a:t>
            </a:r>
            <a:r>
              <a:rPr lang="fr-FR" sz="1200" dirty="0">
                <a:effectLst/>
                <a:latin typeface="Arial" panose="020B0604020202020204" pitchFamily="34" charset="0"/>
                <a:ea typeface="Calibri" panose="020F0502020204030204" pitchFamily="34" charset="0"/>
              </a:rPr>
              <a:t>. Cela signifie qu’il doit délivrer à ses clients toutes les informations utiles pour établir une relation de confiance.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Non seulement cela permettra au professionnel de montrer qu’il n’a pas cherché à pratiquer illégalement la médecine, mais cela prouvera également qu’il n’a pas tenté de s’adonner à une </a:t>
            </a:r>
            <a:r>
              <a:rPr lang="fr-FR" sz="1200" b="1" dirty="0">
                <a:effectLst/>
                <a:latin typeface="Arial" panose="020B0604020202020204" pitchFamily="34" charset="0"/>
                <a:ea typeface="Calibri" panose="020F0502020204030204" pitchFamily="34" charset="0"/>
              </a:rPr>
              <a:t>pratique commerciale trompeuse</a:t>
            </a:r>
            <a:r>
              <a:rPr lang="fr-FR" sz="1200" dirty="0">
                <a:effectLst/>
                <a:latin typeface="Arial" panose="020B0604020202020204" pitchFamily="34" charset="0"/>
                <a:ea typeface="Calibri" panose="020F0502020204030204" pitchFamily="34" charset="0"/>
              </a:rPr>
              <a:t>. Ce délit est prévu par l’article L. 121-2 du code de la consommation. Le professionnel de médecine naturelle a tout intérêt à y échapper car il risque 2 ans de prison et 300 000 euros d’amende aux termes de l’article L 132-2 du code de la consommation. Des peines supplémentaires peuvent même lui être infligées étant donné qu’il est une personne physique.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Cette nécessité de transparence s’accompagne de l’obligation de donner aux clients les coordonnées du ou des médiateurs compétents en cas de litige.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Bien entendu, la transparence tarifaire est aussi un élément indispensable de la relation avec le client.</a:t>
            </a:r>
            <a:endParaRPr lang="fr-FR" sz="1200" dirty="0">
              <a:effectLst/>
              <a:latin typeface="Calibri" panose="020F0502020204030204" pitchFamily="34" charset="0"/>
              <a:ea typeface="Calibri" panose="020F0502020204030204" pitchFamily="34" charset="0"/>
            </a:endParaRPr>
          </a:p>
          <a:p>
            <a:pPr algn="just"/>
            <a:r>
              <a:rPr lang="fr-FR" sz="1200" b="1" dirty="0">
                <a:effectLst/>
                <a:latin typeface="Arial" panose="020B0604020202020204" pitchFamily="34" charset="0"/>
                <a:ea typeface="Calibri" panose="020F0502020204030204" pitchFamily="34" charset="0"/>
              </a:rPr>
              <a:t>Troisième précaution : connaître les pratiques réservées aux médecins</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Le professionnel de médecine naturelle doit être au fait des prérequis qui existent à travers la multitude de professions qui existent.</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Un arrêté (</a:t>
            </a:r>
            <a:r>
              <a:rPr lang="fr-FR" sz="1200" u="sng" dirty="0">
                <a:solidFill>
                  <a:srgbClr val="0000FF"/>
                </a:solidFill>
                <a:effectLst/>
                <a:latin typeface="Arial" panose="020B0604020202020204" pitchFamily="34" charset="0"/>
                <a:ea typeface="Calibri" panose="020F0502020204030204" pitchFamily="34" charset="0"/>
                <a:hlinkClick r:id="rId3"/>
              </a:rPr>
              <a:t>daté du 6 janvier 1962</a:t>
            </a:r>
            <a:r>
              <a:rPr lang="fr-FR" sz="1200" dirty="0">
                <a:effectLst/>
                <a:latin typeface="Arial" panose="020B0604020202020204" pitchFamily="34" charset="0"/>
                <a:ea typeface="Calibri" panose="020F0502020204030204" pitchFamily="34" charset="0"/>
              </a:rPr>
              <a:t>) fixe même une liste d’actes médicaux qui sont réservés aux docteurs en médecine.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Ainsi, certaines pratiques font partie des pratiques alternatives alors même qu’</a:t>
            </a:r>
            <a:r>
              <a:rPr lang="fr-FR" sz="1200" b="1" dirty="0">
                <a:effectLst/>
                <a:latin typeface="Arial" panose="020B0604020202020204" pitchFamily="34" charset="0"/>
                <a:ea typeface="Calibri" panose="020F0502020204030204" pitchFamily="34" charset="0"/>
              </a:rPr>
              <a:t>elles ne peuvent être exercées que par des professionnels paramédicaux et médicaux</a:t>
            </a:r>
            <a:r>
              <a:rPr lang="fr-FR" sz="1200" dirty="0">
                <a:effectLst/>
                <a:latin typeface="Arial" panose="020B0604020202020204" pitchFamily="34" charset="0"/>
                <a:ea typeface="Calibri" panose="020F0502020204030204" pitchFamily="34" charset="0"/>
              </a:rPr>
              <a:t>. C’est notamment le cas de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L’homéopathie</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L’ostéopathie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La chiropraxie</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L’acupuncture</a:t>
            </a:r>
            <a:endParaRPr lang="fr-FR" sz="1200" dirty="0">
              <a:effectLst/>
              <a:latin typeface="Calibri" panose="020F0502020204030204" pitchFamily="34" charset="0"/>
              <a:ea typeface="Calibri" panose="020F0502020204030204" pitchFamily="34" charset="0"/>
            </a:endParaRPr>
          </a:p>
          <a:p>
            <a:pPr algn="just"/>
            <a:r>
              <a:rPr lang="fr-FR" sz="1200" b="1" dirty="0">
                <a:effectLst/>
                <a:latin typeface="Arial" panose="020B0604020202020204" pitchFamily="34" charset="0"/>
                <a:ea typeface="Calibri" panose="020F0502020204030204" pitchFamily="34" charset="0"/>
              </a:rPr>
              <a:t>Bon à savoir</a:t>
            </a:r>
            <a:r>
              <a:rPr lang="fr-FR" sz="1200" dirty="0">
                <a:effectLst/>
                <a:latin typeface="Arial" panose="020B0604020202020204" pitchFamily="34" charset="0"/>
                <a:ea typeface="Calibri" panose="020F0502020204030204" pitchFamily="34" charset="0"/>
              </a:rPr>
              <a:t> : </a:t>
            </a:r>
            <a:r>
              <a:rPr lang="fr-FR" sz="1200" i="1" dirty="0">
                <a:effectLst/>
                <a:latin typeface="Arial" panose="020B0604020202020204" pitchFamily="34" charset="0"/>
                <a:ea typeface="Calibri" panose="020F0502020204030204" pitchFamily="34" charset="0"/>
              </a:rPr>
              <a:t>Les professions d’</a:t>
            </a:r>
            <a:r>
              <a:rPr lang="fr-FR" sz="1200" b="1" i="1" dirty="0">
                <a:effectLst/>
                <a:latin typeface="Arial" panose="020B0604020202020204" pitchFamily="34" charset="0"/>
                <a:ea typeface="Calibri" panose="020F0502020204030204" pitchFamily="34" charset="0"/>
              </a:rPr>
              <a:t>ostéopathe</a:t>
            </a:r>
            <a:r>
              <a:rPr lang="fr-FR" sz="1200" i="1" dirty="0">
                <a:effectLst/>
                <a:latin typeface="Arial" panose="020B0604020202020204" pitchFamily="34" charset="0"/>
                <a:ea typeface="Calibri" panose="020F0502020204030204" pitchFamily="34" charset="0"/>
              </a:rPr>
              <a:t> et de </a:t>
            </a:r>
            <a:r>
              <a:rPr lang="fr-FR" sz="1200" b="1" i="1" dirty="0">
                <a:effectLst/>
                <a:latin typeface="Arial" panose="020B0604020202020204" pitchFamily="34" charset="0"/>
                <a:ea typeface="Calibri" panose="020F0502020204030204" pitchFamily="34" charset="0"/>
              </a:rPr>
              <a:t>chiropracteur</a:t>
            </a:r>
            <a:r>
              <a:rPr lang="fr-FR" sz="1200" i="1" dirty="0">
                <a:effectLst/>
                <a:latin typeface="Arial" panose="020B0604020202020204" pitchFamily="34" charset="0"/>
                <a:ea typeface="Calibri" panose="020F0502020204030204" pitchFamily="34" charset="0"/>
              </a:rPr>
              <a:t> sont toutefois des exceptions car des diplômes spécialement créés permettent à leur titulaire d’exercer ces professions sans qu’ils aient besoin d’être docteurs en médecine.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La plupart des autres pratiques de médecine naturelle nécessitent une certification identifiée mais il n’est pas requis d’appartenir à une profession paramédicale ou médicale pour les exercer. Nous pouvons citer à ce titre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La naturopathie</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La sophrologie</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La réflexologie</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L’étiopathie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Le professionnel qui maîtrise déjà tous ces éléments peut exercer son métier sans craindre d’être inquiété pour exercice illégal de la médecine.</a:t>
            </a:r>
            <a:endParaRPr lang="fr-FR" sz="1200" dirty="0">
              <a:effectLst/>
              <a:latin typeface="Calibri" panose="020F0502020204030204" pitchFamily="34" charset="0"/>
              <a:ea typeface="Calibri" panose="020F0502020204030204" pitchFamily="34" charset="0"/>
            </a:endParaRPr>
          </a:p>
          <a:p>
            <a:pPr algn="just"/>
            <a:r>
              <a:rPr lang="fr-FR" sz="1200" u="sng" dirty="0">
                <a:effectLst/>
                <a:latin typeface="Arial" panose="020B0604020202020204" pitchFamily="34" charset="0"/>
                <a:ea typeface="Calibri" panose="020F0502020204030204" pitchFamily="34" charset="0"/>
              </a:rPr>
              <a:t>Mais pour mettre les choses au clair, voici quelques cas pratiques pour bien comprendre comment un professionnel peut glisser vers des pratiques interdites.</a:t>
            </a:r>
            <a:endParaRPr lang="fr-FR" sz="1200" dirty="0">
              <a:effectLst/>
              <a:latin typeface="Calibri" panose="020F0502020204030204" pitchFamily="34" charset="0"/>
              <a:ea typeface="Calibri" panose="020F0502020204030204" pitchFamily="34" charset="0"/>
            </a:endParaRPr>
          </a:p>
          <a:p>
            <a:pPr algn="just"/>
            <a:r>
              <a:rPr lang="fr-FR" sz="1200" b="1" dirty="0">
                <a:effectLst/>
                <a:latin typeface="Arial" panose="020B0604020202020204" pitchFamily="34" charset="0"/>
                <a:ea typeface="Calibri" panose="020F0502020204030204" pitchFamily="34" charset="0"/>
              </a:rPr>
              <a:t>1</a:t>
            </a:r>
            <a:r>
              <a:rPr lang="fr-FR" sz="1200" b="1" baseline="30000" dirty="0">
                <a:effectLst/>
                <a:latin typeface="Arial" panose="020B0604020202020204" pitchFamily="34" charset="0"/>
                <a:ea typeface="Calibri" panose="020F0502020204030204" pitchFamily="34" charset="0"/>
              </a:rPr>
              <a:t>er</a:t>
            </a:r>
            <a:r>
              <a:rPr lang="fr-FR" sz="1200" b="1" dirty="0">
                <a:effectLst/>
                <a:latin typeface="Arial" panose="020B0604020202020204" pitchFamily="34" charset="0"/>
                <a:ea typeface="Calibri" panose="020F0502020204030204" pitchFamily="34" charset="0"/>
              </a:rPr>
              <a:t> cas : Les préconisations du professionnel de médecine naturelle ne doivent pas se transformer en traitement curatif</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Quand un professionnel de la médecine naturelle propose des solutions à son client, il doit s’interdire (comme nous l’avons vu plus haut) de mettre en place un traitement à visée curative. En effet, un non-médecin ne doit ni établir un diagnostic, ni proposer un traitement.</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Depuis 1947 la Cour de cassation est intransigeante sur ce point. </a:t>
            </a:r>
            <a:r>
              <a:rPr lang="fr-FR" sz="1200" b="1" dirty="0">
                <a:effectLst/>
                <a:latin typeface="Arial" panose="020B0604020202020204" pitchFamily="34" charset="0"/>
                <a:ea typeface="Calibri" panose="020F0502020204030204" pitchFamily="34" charset="0"/>
              </a:rPr>
              <a:t>Seul un docteur en médecine ou un membre d’une profession paramédicale peut proposer un traitement à visée curative</a:t>
            </a:r>
            <a:r>
              <a:rPr lang="fr-FR" sz="1200" dirty="0">
                <a:effectLst/>
                <a:latin typeface="Arial" panose="020B0604020202020204" pitchFamily="34" charset="0"/>
                <a:ea typeface="Calibri" panose="020F0502020204030204" pitchFamily="34" charset="0"/>
              </a:rPr>
              <a:t>. Il n’est même pas nécessaire qu’un médicament ait été conseillé au client du praticien.</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Ainsi, le professionnel de la médecine naturelle doit impérativement veiller à ce que ses préconisations écrites comme orales ne puissent pas être interprétées comme étant la mise en place d’un traitement curatif.</a:t>
            </a:r>
            <a:endParaRPr lang="fr-FR" sz="1200" dirty="0">
              <a:effectLst/>
              <a:latin typeface="Calibri" panose="020F0502020204030204" pitchFamily="34" charset="0"/>
              <a:ea typeface="Calibri" panose="020F0502020204030204" pitchFamily="34" charset="0"/>
            </a:endParaRPr>
          </a:p>
          <a:p>
            <a:pPr algn="just"/>
            <a:r>
              <a:rPr lang="fr-FR" sz="1200" b="1" dirty="0">
                <a:effectLst/>
                <a:latin typeface="Arial" panose="020B0604020202020204" pitchFamily="34" charset="0"/>
                <a:ea typeface="Calibri" panose="020F0502020204030204" pitchFamily="34" charset="0"/>
              </a:rPr>
              <a:t>2</a:t>
            </a:r>
            <a:r>
              <a:rPr lang="fr-FR" sz="1200" b="1" baseline="30000" dirty="0">
                <a:effectLst/>
                <a:latin typeface="Arial" panose="020B0604020202020204" pitchFamily="34" charset="0"/>
                <a:ea typeface="Calibri" panose="020F0502020204030204" pitchFamily="34" charset="0"/>
              </a:rPr>
              <a:t>e</a:t>
            </a:r>
            <a:r>
              <a:rPr lang="fr-FR" sz="1200" b="1" dirty="0">
                <a:effectLst/>
                <a:latin typeface="Arial" panose="020B0604020202020204" pitchFamily="34" charset="0"/>
                <a:ea typeface="Calibri" panose="020F0502020204030204" pitchFamily="34" charset="0"/>
              </a:rPr>
              <a:t> cas : Le professionnel de médecine naturelle doit répondre aux exigences françaises de diplôme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Les professionnels de médecine naturelle sont nombreux à se former à l’étranger et à exercer à l’étranger avant de revenir en France. Certains pensent qu’en étant diplômé à l’étranger, ils peuvent travailler légalement dans l’hexagone : tout dépend des critères prévus par la loi française.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Certaines professions, comme celle d’acupuncteur, sont source de contentieux. Et pour cause, seuls des docteurs en médecine peuvent pratiquer l’acupuncture en France. En effet, la jurisprudence de la Cour de cassation retient que cette profession nécessite d’établir un diagnostic médical et qu’elle permet de traiter plusieurs maladies congénitales ou acquises. Ainsi le juge a pu décider qu’</a:t>
            </a:r>
            <a:r>
              <a:rPr lang="fr-FR" sz="1200" b="1" dirty="0">
                <a:effectLst/>
                <a:latin typeface="Arial" panose="020B0604020202020204" pitchFamily="34" charset="0"/>
                <a:ea typeface="Calibri" panose="020F0502020204030204" pitchFamily="34" charset="0"/>
              </a:rPr>
              <a:t>une personne diplômée d’une licence d’acupuncture obtenue dans une université chinoise n’a pas la qualification requise pour exercer en France</a:t>
            </a:r>
            <a:r>
              <a:rPr lang="fr-FR" sz="1200" dirty="0">
                <a:effectLst/>
                <a:latin typeface="Arial" panose="020B0604020202020204" pitchFamily="34" charset="0"/>
                <a:ea typeface="Calibri" panose="020F0502020204030204" pitchFamily="34" charset="0"/>
              </a:rPr>
              <a:t>.</a:t>
            </a:r>
            <a:endParaRPr lang="fr-FR" sz="1200" dirty="0">
              <a:effectLst/>
              <a:latin typeface="Calibri" panose="020F0502020204030204" pitchFamily="34" charset="0"/>
              <a:ea typeface="Calibri" panose="020F0502020204030204" pitchFamily="34" charset="0"/>
            </a:endParaRPr>
          </a:p>
          <a:p>
            <a:pPr algn="just"/>
            <a:r>
              <a:rPr lang="fr-FR" sz="1200" b="1" dirty="0">
                <a:effectLst/>
                <a:latin typeface="Arial" panose="020B0604020202020204" pitchFamily="34" charset="0"/>
                <a:ea typeface="Calibri" panose="020F0502020204030204" pitchFamily="34" charset="0"/>
              </a:rPr>
              <a:t>L’expérience professionnelle acquise à l’étranger n’est pas non plus valorisable</a:t>
            </a:r>
            <a:r>
              <a:rPr lang="fr-FR" sz="1200" dirty="0">
                <a:effectLst/>
                <a:latin typeface="Arial" panose="020B0604020202020204" pitchFamily="34" charset="0"/>
                <a:ea typeface="Calibri" panose="020F0502020204030204" pitchFamily="34" charset="0"/>
              </a:rPr>
              <a:t> si le professionnel n’a pas de diplôme de docteur en médecine ou équivalent. C’est ce qu’a décidé la Cour de cassation (</a:t>
            </a:r>
            <a:r>
              <a:rPr lang="fr-FR" sz="1200" u="sng" dirty="0">
                <a:solidFill>
                  <a:srgbClr val="0000FF"/>
                </a:solidFill>
                <a:effectLst/>
                <a:latin typeface="Arial" panose="020B0604020202020204" pitchFamily="34" charset="0"/>
                <a:ea typeface="Calibri" panose="020F0502020204030204" pitchFamily="34" charset="0"/>
                <a:hlinkClick r:id="rId4"/>
              </a:rPr>
              <a:t>dans une décision 16-85.596 du 13 juin 2017</a:t>
            </a:r>
            <a:r>
              <a:rPr lang="fr-FR" sz="1200" dirty="0">
                <a:effectLst/>
                <a:latin typeface="Arial" panose="020B0604020202020204" pitchFamily="34" charset="0"/>
                <a:ea typeface="Calibri" panose="020F0502020204030204" pitchFamily="34" charset="0"/>
              </a:rPr>
              <a:t>) concernant un acupuncteur qui avait travaillé au Royaume-Uni entre 2002 et 2008 mais qui n’avait pas de qualification suffisante au regard du droit français.</a:t>
            </a:r>
            <a:endParaRPr lang="fr-FR" sz="1200" dirty="0">
              <a:effectLst/>
              <a:latin typeface="Calibri" panose="020F0502020204030204" pitchFamily="34" charset="0"/>
              <a:ea typeface="Calibri" panose="020F0502020204030204" pitchFamily="34" charset="0"/>
            </a:endParaRPr>
          </a:p>
          <a:p>
            <a:pPr algn="just"/>
            <a:r>
              <a:rPr lang="fr-FR" sz="1200" b="1" dirty="0">
                <a:effectLst/>
                <a:latin typeface="Arial" panose="020B0604020202020204" pitchFamily="34" charset="0"/>
                <a:ea typeface="Calibri" panose="020F0502020204030204" pitchFamily="34" charset="0"/>
              </a:rPr>
              <a:t>3</a:t>
            </a:r>
            <a:r>
              <a:rPr lang="fr-FR" sz="1200" b="1" baseline="30000" dirty="0">
                <a:effectLst/>
                <a:latin typeface="Arial" panose="020B0604020202020204" pitchFamily="34" charset="0"/>
                <a:ea typeface="Calibri" panose="020F0502020204030204" pitchFamily="34" charset="0"/>
              </a:rPr>
              <a:t>e</a:t>
            </a:r>
            <a:r>
              <a:rPr lang="fr-FR" sz="1200" b="1" dirty="0">
                <a:effectLst/>
                <a:latin typeface="Arial" panose="020B0604020202020204" pitchFamily="34" charset="0"/>
                <a:ea typeface="Calibri" panose="020F0502020204030204" pitchFamily="34" charset="0"/>
              </a:rPr>
              <a:t> cas : La 1ère erreur du professionnel de médecine naturelle lui est pardonnée, pas la 2e.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Si un professionnel de médecine naturelle agit une fois de façon à pouvoir être soupçonné d’exercer illégalement la médecine, cela ne lui sera pas fatal. L’exercice illégal de la médecine répond à une logique de répétition : on parle alors de délit d’habitude.</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Le délit d’habitude peut notamment consister :</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Dans le suivi régulier et habituel d’une seule personne.</a:t>
            </a:r>
            <a:endParaRPr lang="fr-FR" sz="1200" dirty="0">
              <a:effectLst/>
              <a:latin typeface="Calibri" panose="020F0502020204030204" pitchFamily="34" charset="0"/>
              <a:ea typeface="Calibri" panose="020F0502020204030204" pitchFamily="34" charset="0"/>
            </a:endParaRP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rPr>
              <a:t>Dans l’accomplissement d’un même acte interdit sur plusieurs personnes différentes.</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Les professionnels de médecine naturelle doivent être très vigilants car l’habitude peut être reconnue dès la 1</a:t>
            </a:r>
            <a:r>
              <a:rPr lang="fr-FR" sz="1200" baseline="30000" dirty="0">
                <a:effectLst/>
                <a:latin typeface="Arial" panose="020B0604020202020204" pitchFamily="34" charset="0"/>
                <a:ea typeface="Calibri" panose="020F0502020204030204" pitchFamily="34" charset="0"/>
              </a:rPr>
              <a:t>ère</a:t>
            </a:r>
            <a:r>
              <a:rPr lang="fr-FR" sz="1200" dirty="0">
                <a:effectLst/>
                <a:latin typeface="Arial" panose="020B0604020202020204" pitchFamily="34" charset="0"/>
                <a:ea typeface="Calibri" panose="020F0502020204030204" pitchFamily="34" charset="0"/>
              </a:rPr>
              <a:t> répétition d’un acte illégal. Une seule chance leur est accordée mais dès le 2</a:t>
            </a:r>
            <a:r>
              <a:rPr lang="fr-FR" sz="1200" baseline="30000" dirty="0">
                <a:effectLst/>
                <a:latin typeface="Arial" panose="020B0604020202020204" pitchFamily="34" charset="0"/>
                <a:ea typeface="Calibri" panose="020F0502020204030204" pitchFamily="34" charset="0"/>
              </a:rPr>
              <a:t>e</a:t>
            </a:r>
            <a:r>
              <a:rPr lang="fr-FR" sz="1200" dirty="0">
                <a:effectLst/>
                <a:latin typeface="Arial" panose="020B0604020202020204" pitchFamily="34" charset="0"/>
                <a:ea typeface="Calibri" panose="020F0502020204030204" pitchFamily="34" charset="0"/>
              </a:rPr>
              <a:t> écart de conduite, l’exercice illégal de la médecine peut être prononcé.</a:t>
            </a:r>
            <a:endParaRPr lang="fr-FR" sz="1200" dirty="0">
              <a:effectLst/>
              <a:latin typeface="Calibri" panose="020F0502020204030204" pitchFamily="34" charset="0"/>
              <a:ea typeface="Calibri" panose="020F0502020204030204" pitchFamily="34" charset="0"/>
            </a:endParaRPr>
          </a:p>
          <a:p>
            <a:pPr algn="just"/>
            <a:r>
              <a:rPr lang="fr-FR" sz="1200" dirty="0">
                <a:effectLst/>
                <a:latin typeface="Arial" panose="020B0604020202020204" pitchFamily="34" charset="0"/>
                <a:ea typeface="Calibri" panose="020F0502020204030204" pitchFamily="34" charset="0"/>
              </a:rPr>
              <a:t> </a:t>
            </a:r>
            <a:endParaRPr lang="fr-FR" sz="1200" dirty="0">
              <a:effectLst/>
              <a:latin typeface="Calibri" panose="020F0502020204030204" pitchFamily="34" charset="0"/>
              <a:ea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26</a:t>
            </a:fld>
            <a:endParaRPr lang="fr-FR"/>
          </a:p>
        </p:txBody>
      </p:sp>
    </p:spTree>
    <p:extLst>
      <p:ext uri="{BB962C8B-B14F-4D97-AF65-F5344CB8AC3E}">
        <p14:creationId xmlns:p14="http://schemas.microsoft.com/office/powerpoint/2010/main" val="16850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057442-865F-4DEF-A170-DC50D718AED5}" type="slidenum">
              <a:rPr lang="fr-FR" smtClean="0"/>
              <a:t>3</a:t>
            </a:fld>
            <a:endParaRPr lang="fr-FR"/>
          </a:p>
        </p:txBody>
      </p:sp>
    </p:spTree>
    <p:extLst>
      <p:ext uri="{BB962C8B-B14F-4D97-AF65-F5344CB8AC3E}">
        <p14:creationId xmlns:p14="http://schemas.microsoft.com/office/powerpoint/2010/main" val="3727356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27</a:t>
            </a:fld>
            <a:endParaRPr lang="fr-FR"/>
          </a:p>
        </p:txBody>
      </p:sp>
    </p:spTree>
    <p:extLst>
      <p:ext uri="{BB962C8B-B14F-4D97-AF65-F5344CB8AC3E}">
        <p14:creationId xmlns:p14="http://schemas.microsoft.com/office/powerpoint/2010/main" val="105566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pPr/>
              <a:t>28</a:t>
            </a:fld>
            <a:endParaRPr lang="fr-FR"/>
          </a:p>
        </p:txBody>
      </p:sp>
    </p:spTree>
    <p:extLst>
      <p:ext uri="{BB962C8B-B14F-4D97-AF65-F5344CB8AC3E}">
        <p14:creationId xmlns:p14="http://schemas.microsoft.com/office/powerpoint/2010/main" val="135599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057442-865F-4DEF-A170-DC50D718AED5}" type="slidenum">
              <a:rPr lang="fr-FR" smtClean="0"/>
              <a:t>4</a:t>
            </a:fld>
            <a:endParaRPr lang="fr-FR"/>
          </a:p>
        </p:txBody>
      </p:sp>
    </p:spTree>
    <p:extLst>
      <p:ext uri="{BB962C8B-B14F-4D97-AF65-F5344CB8AC3E}">
        <p14:creationId xmlns:p14="http://schemas.microsoft.com/office/powerpoint/2010/main" val="279904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057442-865F-4DEF-A170-DC50D718AED5}" type="slidenum">
              <a:rPr lang="fr-FR" smtClean="0"/>
              <a:t>5</a:t>
            </a:fld>
            <a:endParaRPr lang="fr-FR"/>
          </a:p>
        </p:txBody>
      </p:sp>
    </p:spTree>
    <p:extLst>
      <p:ext uri="{BB962C8B-B14F-4D97-AF65-F5344CB8AC3E}">
        <p14:creationId xmlns:p14="http://schemas.microsoft.com/office/powerpoint/2010/main" val="341788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057442-865F-4DEF-A170-DC50D718AED5}" type="slidenum">
              <a:rPr lang="fr-FR" smtClean="0"/>
              <a:t>6</a:t>
            </a:fld>
            <a:endParaRPr lang="fr-FR"/>
          </a:p>
        </p:txBody>
      </p:sp>
    </p:spTree>
    <p:extLst>
      <p:ext uri="{BB962C8B-B14F-4D97-AF65-F5344CB8AC3E}">
        <p14:creationId xmlns:p14="http://schemas.microsoft.com/office/powerpoint/2010/main" val="237895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057442-865F-4DEF-A170-DC50D718AED5}" type="slidenum">
              <a:rPr lang="fr-FR" smtClean="0"/>
              <a:t>7</a:t>
            </a:fld>
            <a:endParaRPr lang="fr-FR"/>
          </a:p>
        </p:txBody>
      </p:sp>
    </p:spTree>
    <p:extLst>
      <p:ext uri="{BB962C8B-B14F-4D97-AF65-F5344CB8AC3E}">
        <p14:creationId xmlns:p14="http://schemas.microsoft.com/office/powerpoint/2010/main" val="1838994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3057442-865F-4DEF-A170-DC50D718AED5}" type="slidenum">
              <a:rPr lang="fr-FR" smtClean="0"/>
              <a:t>8</a:t>
            </a:fld>
            <a:endParaRPr lang="fr-FR"/>
          </a:p>
        </p:txBody>
      </p:sp>
    </p:spTree>
    <p:extLst>
      <p:ext uri="{BB962C8B-B14F-4D97-AF65-F5344CB8AC3E}">
        <p14:creationId xmlns:p14="http://schemas.microsoft.com/office/powerpoint/2010/main" val="1623567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t>9</a:t>
            </a:fld>
            <a:endParaRPr lang="fr-FR"/>
          </a:p>
        </p:txBody>
      </p:sp>
    </p:spTree>
    <p:extLst>
      <p:ext uri="{BB962C8B-B14F-4D97-AF65-F5344CB8AC3E}">
        <p14:creationId xmlns:p14="http://schemas.microsoft.com/office/powerpoint/2010/main" val="1549837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E1787E3-196C-144A-B38F-6BEF27AC47E9}" type="slidenum">
              <a:rPr lang="fr-FR" smtClean="0"/>
              <a:t>10</a:t>
            </a:fld>
            <a:endParaRPr lang="fr-FR"/>
          </a:p>
        </p:txBody>
      </p:sp>
    </p:spTree>
    <p:extLst>
      <p:ext uri="{BB962C8B-B14F-4D97-AF65-F5344CB8AC3E}">
        <p14:creationId xmlns:p14="http://schemas.microsoft.com/office/powerpoint/2010/main" val="300625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2AAA4E-6975-9046-BFEB-BA239BE027A6}"/>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grpSp>
        <p:nvGrpSpPr>
          <p:cNvPr id="14" name="Groupe 13">
            <a:extLst>
              <a:ext uri="{FF2B5EF4-FFF2-40B4-BE49-F238E27FC236}">
                <a16:creationId xmlns:a16="http://schemas.microsoft.com/office/drawing/2014/main" id="{50200B00-1DC4-4D16-8CE0-BD89E8A1902A}"/>
              </a:ext>
            </a:extLst>
          </p:cNvPr>
          <p:cNvGrpSpPr/>
          <p:nvPr userDrawn="1"/>
        </p:nvGrpSpPr>
        <p:grpSpPr>
          <a:xfrm>
            <a:off x="225264" y="6372225"/>
            <a:ext cx="579478" cy="191704"/>
            <a:chOff x="2801866" y="2335655"/>
            <a:chExt cx="6595470" cy="2181929"/>
          </a:xfrm>
        </p:grpSpPr>
        <p:sp>
          <p:nvSpPr>
            <p:cNvPr id="15" name="Forme libre : forme 14">
              <a:extLst>
                <a:ext uri="{FF2B5EF4-FFF2-40B4-BE49-F238E27FC236}">
                  <a16:creationId xmlns:a16="http://schemas.microsoft.com/office/drawing/2014/main" id="{5036040E-FB0A-4E33-879A-C043AAF917F4}"/>
                </a:ext>
              </a:extLst>
            </p:cNvPr>
            <p:cNvSpPr/>
            <p:nvPr/>
          </p:nvSpPr>
          <p:spPr>
            <a:xfrm>
              <a:off x="6470690" y="2339774"/>
              <a:ext cx="1090704" cy="2177810"/>
            </a:xfrm>
            <a:custGeom>
              <a:avLst/>
              <a:gdLst>
                <a:gd name="connsiteX0" fmla="*/ -221 w 906923"/>
                <a:gd name="connsiteY0" fmla="*/ 37237 h 1810854"/>
                <a:gd name="connsiteX1" fmla="*/ -221 w 906923"/>
                <a:gd name="connsiteY1" fmla="*/ 240384 h 1810854"/>
                <a:gd name="connsiteX2" fmla="*/ 34645 w 906923"/>
                <a:gd name="connsiteY2" fmla="*/ 277639 h 1810854"/>
                <a:gd name="connsiteX3" fmla="*/ 627214 w 906923"/>
                <a:gd name="connsiteY3" fmla="*/ 939967 h 1810854"/>
                <a:gd name="connsiteX4" fmla="*/ 335217 w 906923"/>
                <a:gd name="connsiteY4" fmla="*/ 1436489 h 1810854"/>
                <a:gd name="connsiteX5" fmla="*/ 283369 w 906923"/>
                <a:gd name="connsiteY5" fmla="*/ 1425129 h 1810854"/>
                <a:gd name="connsiteX6" fmla="*/ 277436 w 906923"/>
                <a:gd name="connsiteY6" fmla="*/ 1404857 h 1810854"/>
                <a:gd name="connsiteX7" fmla="*/ 277436 w 906923"/>
                <a:gd name="connsiteY7" fmla="*/ 813552 h 1810854"/>
                <a:gd name="connsiteX8" fmla="*/ 240040 w 906923"/>
                <a:gd name="connsiteY8" fmla="*/ 776157 h 1810854"/>
                <a:gd name="connsiteX9" fmla="*/ 37316 w 906923"/>
                <a:gd name="connsiteY9" fmla="*/ 776157 h 1810854"/>
                <a:gd name="connsiteX10" fmla="*/ -80 w 906923"/>
                <a:gd name="connsiteY10" fmla="*/ 813552 h 1810854"/>
                <a:gd name="connsiteX11" fmla="*/ -80 w 906923"/>
                <a:gd name="connsiteY11" fmla="*/ 1773192 h 1810854"/>
                <a:gd name="connsiteX12" fmla="*/ 37541 w 906923"/>
                <a:gd name="connsiteY12" fmla="*/ 1810644 h 1810854"/>
                <a:gd name="connsiteX13" fmla="*/ 39565 w 906923"/>
                <a:gd name="connsiteY13" fmla="*/ 1810587 h 1810854"/>
                <a:gd name="connsiteX14" fmla="*/ 905842 w 906923"/>
                <a:gd name="connsiteY14" fmla="*/ 866117 h 1810854"/>
                <a:gd name="connsiteX15" fmla="*/ 39565 w 906923"/>
                <a:gd name="connsiteY15" fmla="*/ -159 h 1810854"/>
                <a:gd name="connsiteX16" fmla="*/ -24 w 906923"/>
                <a:gd name="connsiteY16" fmla="*/ 35494 h 1810854"/>
                <a:gd name="connsiteX17" fmla="*/ -80 w 906923"/>
                <a:gd name="connsiteY17" fmla="*/ 37237 h 18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6923" h="1810854">
                  <a:moveTo>
                    <a:pt x="-221" y="37237"/>
                  </a:moveTo>
                  <a:lnTo>
                    <a:pt x="-221" y="240384"/>
                  </a:lnTo>
                  <a:cubicBezTo>
                    <a:pt x="-333" y="260094"/>
                    <a:pt x="14976" y="276444"/>
                    <a:pt x="34645" y="277639"/>
                  </a:cubicBezTo>
                  <a:cubicBezTo>
                    <a:pt x="381175" y="296899"/>
                    <a:pt x="646475" y="593437"/>
                    <a:pt x="627214" y="939967"/>
                  </a:cubicBezTo>
                  <a:cubicBezTo>
                    <a:pt x="615939" y="1142959"/>
                    <a:pt x="507140" y="1327956"/>
                    <a:pt x="335217" y="1436489"/>
                  </a:cubicBezTo>
                  <a:cubicBezTo>
                    <a:pt x="317757" y="1447665"/>
                    <a:pt x="294546" y="1442576"/>
                    <a:pt x="283369" y="1425129"/>
                  </a:cubicBezTo>
                  <a:cubicBezTo>
                    <a:pt x="279489" y="1419070"/>
                    <a:pt x="277436" y="1412041"/>
                    <a:pt x="277436" y="1404857"/>
                  </a:cubicBezTo>
                  <a:lnTo>
                    <a:pt x="277436" y="813552"/>
                  </a:lnTo>
                  <a:cubicBezTo>
                    <a:pt x="277436" y="792900"/>
                    <a:pt x="260692" y="776157"/>
                    <a:pt x="240040" y="776157"/>
                  </a:cubicBezTo>
                  <a:lnTo>
                    <a:pt x="37316" y="776157"/>
                  </a:lnTo>
                  <a:cubicBezTo>
                    <a:pt x="16663" y="776157"/>
                    <a:pt x="-80" y="792900"/>
                    <a:pt x="-80" y="813552"/>
                  </a:cubicBezTo>
                  <a:lnTo>
                    <a:pt x="-80" y="1773192"/>
                  </a:lnTo>
                  <a:cubicBezTo>
                    <a:pt x="-38" y="1793928"/>
                    <a:pt x="16804" y="1810686"/>
                    <a:pt x="37541" y="1810644"/>
                  </a:cubicBezTo>
                  <a:cubicBezTo>
                    <a:pt x="38215" y="1810644"/>
                    <a:pt x="38890" y="1810630"/>
                    <a:pt x="39565" y="1810587"/>
                  </a:cubicBezTo>
                  <a:cubicBezTo>
                    <a:pt x="539587" y="1788993"/>
                    <a:pt x="927436" y="1366153"/>
                    <a:pt x="905842" y="866117"/>
                  </a:cubicBezTo>
                  <a:cubicBezTo>
                    <a:pt x="885569" y="396350"/>
                    <a:pt x="509347" y="20128"/>
                    <a:pt x="39565" y="-159"/>
                  </a:cubicBezTo>
                  <a:cubicBezTo>
                    <a:pt x="18786" y="-1241"/>
                    <a:pt x="1058" y="14715"/>
                    <a:pt x="-24" y="35494"/>
                  </a:cubicBezTo>
                  <a:cubicBezTo>
                    <a:pt x="-67" y="36070"/>
                    <a:pt x="-80" y="36661"/>
                    <a:pt x="-80" y="37237"/>
                  </a:cubicBezTo>
                </a:path>
              </a:pathLst>
            </a:custGeom>
            <a:solidFill>
              <a:srgbClr val="4185BC"/>
            </a:solidFill>
            <a:ln w="140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16" name="Forme libre : forme 15">
              <a:extLst>
                <a:ext uri="{FF2B5EF4-FFF2-40B4-BE49-F238E27FC236}">
                  <a16:creationId xmlns:a16="http://schemas.microsoft.com/office/drawing/2014/main" id="{ABF49C08-B3BE-4F14-9CAD-0C47ED6F5011}"/>
                </a:ext>
              </a:extLst>
            </p:cNvPr>
            <p:cNvSpPr/>
            <p:nvPr/>
          </p:nvSpPr>
          <p:spPr>
            <a:xfrm>
              <a:off x="4638295" y="2340563"/>
              <a:ext cx="1090870" cy="2166470"/>
            </a:xfrm>
            <a:custGeom>
              <a:avLst/>
              <a:gdLst>
                <a:gd name="connsiteX0" fmla="*/ 428847 w 907061"/>
                <a:gd name="connsiteY0" fmla="*/ 1014496 h 1801425"/>
                <a:gd name="connsiteX1" fmla="*/ 459143 w 907061"/>
                <a:gd name="connsiteY1" fmla="*/ 1050852 h 1801425"/>
                <a:gd name="connsiteX2" fmla="*/ 464415 w 907061"/>
                <a:gd name="connsiteY2" fmla="*/ 1050908 h 1801425"/>
                <a:gd name="connsiteX3" fmla="*/ 796901 w 907061"/>
                <a:gd name="connsiteY3" fmla="*/ 1050908 h 1801425"/>
                <a:gd name="connsiteX4" fmla="*/ 832048 w 907061"/>
                <a:gd name="connsiteY4" fmla="*/ 1013540 h 1801425"/>
                <a:gd name="connsiteX5" fmla="*/ 832048 w 907061"/>
                <a:gd name="connsiteY5" fmla="*/ 1013512 h 1801425"/>
                <a:gd name="connsiteX6" fmla="*/ 832048 w 907061"/>
                <a:gd name="connsiteY6" fmla="*/ 810646 h 1801425"/>
                <a:gd name="connsiteX7" fmla="*/ 796930 w 907061"/>
                <a:gd name="connsiteY7" fmla="*/ 773251 h 1801425"/>
                <a:gd name="connsiteX8" fmla="*/ 796901 w 907061"/>
                <a:gd name="connsiteY8" fmla="*/ 773251 h 1801425"/>
                <a:gd name="connsiteX9" fmla="*/ 460901 w 907061"/>
                <a:gd name="connsiteY9" fmla="*/ 773251 h 1801425"/>
                <a:gd name="connsiteX10" fmla="*/ 428566 w 907061"/>
                <a:gd name="connsiteY10" fmla="*/ 806977 h 1801425"/>
                <a:gd name="connsiteX11" fmla="*/ 428847 w 907061"/>
                <a:gd name="connsiteY11" fmla="*/ 810646 h 1801425"/>
                <a:gd name="connsiteX12" fmla="*/ 906840 w 907061"/>
                <a:gd name="connsiteY12" fmla="*/ 239727 h 1801425"/>
                <a:gd name="connsiteX13" fmla="*/ 906840 w 907061"/>
                <a:gd name="connsiteY13" fmla="*/ 36580 h 1801425"/>
                <a:gd name="connsiteX14" fmla="*/ 868010 w 907061"/>
                <a:gd name="connsiteY14" fmla="*/ -197 h 1801425"/>
                <a:gd name="connsiteX15" fmla="*/ 866351 w 907061"/>
                <a:gd name="connsiteY15" fmla="*/ -113 h 1801425"/>
                <a:gd name="connsiteX16" fmla="*/ -222 w 907061"/>
                <a:gd name="connsiteY16" fmla="*/ 685946 h 1801425"/>
                <a:gd name="connsiteX17" fmla="*/ -222 w 907061"/>
                <a:gd name="connsiteY17" fmla="*/ 1763819 h 1801425"/>
                <a:gd name="connsiteX18" fmla="*/ 37315 w 907061"/>
                <a:gd name="connsiteY18" fmla="*/ 1801215 h 1801425"/>
                <a:gd name="connsiteX19" fmla="*/ 240040 w 907061"/>
                <a:gd name="connsiteY19" fmla="*/ 1801215 h 1801425"/>
                <a:gd name="connsiteX20" fmla="*/ 277436 w 907061"/>
                <a:gd name="connsiteY20" fmla="*/ 1763819 h 1801425"/>
                <a:gd name="connsiteX21" fmla="*/ 277436 w 907061"/>
                <a:gd name="connsiteY21" fmla="*/ 735855 h 1801425"/>
                <a:gd name="connsiteX22" fmla="*/ 871131 w 907061"/>
                <a:gd name="connsiteY22" fmla="*/ 276982 h 1801425"/>
                <a:gd name="connsiteX23" fmla="*/ 906136 w 907061"/>
                <a:gd name="connsiteY23" fmla="*/ 239727 h 18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061" h="1801425">
                  <a:moveTo>
                    <a:pt x="428847" y="1014496"/>
                  </a:moveTo>
                  <a:cubicBezTo>
                    <a:pt x="427174" y="1032899"/>
                    <a:pt x="440741" y="1049178"/>
                    <a:pt x="459143" y="1050852"/>
                  </a:cubicBezTo>
                  <a:cubicBezTo>
                    <a:pt x="460901" y="1051006"/>
                    <a:pt x="462658" y="1051020"/>
                    <a:pt x="464415" y="1050908"/>
                  </a:cubicBezTo>
                  <a:lnTo>
                    <a:pt x="796901" y="1050908"/>
                  </a:lnTo>
                  <a:cubicBezTo>
                    <a:pt x="816921" y="1050303"/>
                    <a:pt x="832666" y="1033573"/>
                    <a:pt x="832048" y="1013540"/>
                  </a:cubicBezTo>
                  <a:cubicBezTo>
                    <a:pt x="832048" y="1013540"/>
                    <a:pt x="832048" y="1013526"/>
                    <a:pt x="832048" y="1013512"/>
                  </a:cubicBezTo>
                  <a:lnTo>
                    <a:pt x="832048" y="810646"/>
                  </a:lnTo>
                  <a:cubicBezTo>
                    <a:pt x="832681" y="790627"/>
                    <a:pt x="816963" y="773883"/>
                    <a:pt x="796930" y="773251"/>
                  </a:cubicBezTo>
                  <a:cubicBezTo>
                    <a:pt x="796930" y="773251"/>
                    <a:pt x="796915" y="773251"/>
                    <a:pt x="796901" y="773251"/>
                  </a:cubicBezTo>
                  <a:lnTo>
                    <a:pt x="460901" y="773251"/>
                  </a:lnTo>
                  <a:cubicBezTo>
                    <a:pt x="442653" y="773630"/>
                    <a:pt x="428186" y="788729"/>
                    <a:pt x="428566" y="806977"/>
                  </a:cubicBezTo>
                  <a:cubicBezTo>
                    <a:pt x="428594" y="808200"/>
                    <a:pt x="428679" y="809423"/>
                    <a:pt x="428847" y="810646"/>
                  </a:cubicBezTo>
                  <a:close/>
                  <a:moveTo>
                    <a:pt x="906840" y="239727"/>
                  </a:moveTo>
                  <a:lnTo>
                    <a:pt x="906840" y="36580"/>
                  </a:lnTo>
                  <a:cubicBezTo>
                    <a:pt x="906277" y="15703"/>
                    <a:pt x="888887" y="-759"/>
                    <a:pt x="868010" y="-197"/>
                  </a:cubicBezTo>
                  <a:cubicBezTo>
                    <a:pt x="867447" y="-183"/>
                    <a:pt x="866899" y="-155"/>
                    <a:pt x="866351" y="-113"/>
                  </a:cubicBezTo>
                  <a:cubicBezTo>
                    <a:pt x="384984" y="20835"/>
                    <a:pt x="-222" y="199660"/>
                    <a:pt x="-222" y="685946"/>
                  </a:cubicBezTo>
                  <a:lnTo>
                    <a:pt x="-222" y="1763819"/>
                  </a:lnTo>
                  <a:cubicBezTo>
                    <a:pt x="-151" y="1784499"/>
                    <a:pt x="16635" y="1801215"/>
                    <a:pt x="37315" y="1801215"/>
                  </a:cubicBezTo>
                  <a:lnTo>
                    <a:pt x="240040" y="1801215"/>
                  </a:lnTo>
                  <a:cubicBezTo>
                    <a:pt x="260692" y="1801215"/>
                    <a:pt x="277436" y="1784471"/>
                    <a:pt x="277436" y="1763819"/>
                  </a:cubicBezTo>
                  <a:lnTo>
                    <a:pt x="277436" y="735855"/>
                  </a:lnTo>
                  <a:cubicBezTo>
                    <a:pt x="277436" y="400979"/>
                    <a:pt x="540754" y="295118"/>
                    <a:pt x="871131" y="276982"/>
                  </a:cubicBezTo>
                  <a:cubicBezTo>
                    <a:pt x="890827" y="275787"/>
                    <a:pt x="906179" y="259451"/>
                    <a:pt x="906136" y="239727"/>
                  </a:cubicBezTo>
                </a:path>
              </a:pathLst>
            </a:custGeom>
            <a:solidFill>
              <a:srgbClr val="EFAB33"/>
            </a:solidFill>
            <a:ln w="140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17" name="Forme libre : forme 16">
              <a:extLst>
                <a:ext uri="{FF2B5EF4-FFF2-40B4-BE49-F238E27FC236}">
                  <a16:creationId xmlns:a16="http://schemas.microsoft.com/office/drawing/2014/main" id="{9157EEA7-E8C2-4A0E-90F9-C8D91337AD1F}"/>
                </a:ext>
              </a:extLst>
            </p:cNvPr>
            <p:cNvSpPr/>
            <p:nvPr/>
          </p:nvSpPr>
          <p:spPr>
            <a:xfrm>
              <a:off x="8304246" y="2348220"/>
              <a:ext cx="1093090" cy="2162701"/>
            </a:xfrm>
            <a:custGeom>
              <a:avLst/>
              <a:gdLst>
                <a:gd name="connsiteX0" fmla="*/ -222 w 908907"/>
                <a:gd name="connsiteY0" fmla="*/ 821712 h 1798291"/>
                <a:gd name="connsiteX1" fmla="*/ -222 w 908907"/>
                <a:gd name="connsiteY1" fmla="*/ 1743393 h 1798291"/>
                <a:gd name="connsiteX2" fmla="*/ 37455 w 908907"/>
                <a:gd name="connsiteY2" fmla="*/ 1798081 h 1798291"/>
                <a:gd name="connsiteX3" fmla="*/ 240884 w 908907"/>
                <a:gd name="connsiteY3" fmla="*/ 1798081 h 1798291"/>
                <a:gd name="connsiteX4" fmla="*/ 278420 w 908907"/>
                <a:gd name="connsiteY4" fmla="*/ 1743393 h 1798291"/>
                <a:gd name="connsiteX5" fmla="*/ 278420 w 908907"/>
                <a:gd name="connsiteY5" fmla="*/ 821712 h 1798291"/>
                <a:gd name="connsiteX6" fmla="*/ 240884 w 908907"/>
                <a:gd name="connsiteY6" fmla="*/ 766884 h 1798291"/>
                <a:gd name="connsiteX7" fmla="*/ 37455 w 908907"/>
                <a:gd name="connsiteY7" fmla="*/ 766884 h 1798291"/>
                <a:gd name="connsiteX8" fmla="*/ -222 w 908907"/>
                <a:gd name="connsiteY8" fmla="*/ 821712 h 1798291"/>
                <a:gd name="connsiteX9" fmla="*/ 908527 w 908907"/>
                <a:gd name="connsiteY9" fmla="*/ 760838 h 1798291"/>
                <a:gd name="connsiteX10" fmla="*/ 41814 w 908907"/>
                <a:gd name="connsiteY10" fmla="*/ -12 h 1798291"/>
                <a:gd name="connsiteX11" fmla="*/ 40267 w 908907"/>
                <a:gd name="connsiteY11" fmla="*/ -12 h 1798291"/>
                <a:gd name="connsiteX12" fmla="*/ 3152 w 908907"/>
                <a:gd name="connsiteY12" fmla="*/ 24168 h 1798291"/>
                <a:gd name="connsiteX13" fmla="*/ 4137 w 908907"/>
                <a:gd name="connsiteY13" fmla="*/ 247840 h 1798291"/>
                <a:gd name="connsiteX14" fmla="*/ 40829 w 908907"/>
                <a:gd name="connsiteY14" fmla="*/ 271740 h 1798291"/>
                <a:gd name="connsiteX15" fmla="*/ 651957 w 908907"/>
                <a:gd name="connsiteY15" fmla="*/ 763791 h 1798291"/>
                <a:gd name="connsiteX16" fmla="*/ 442765 w 908907"/>
                <a:gd name="connsiteY16" fmla="*/ 1130158 h 1798291"/>
                <a:gd name="connsiteX17" fmla="*/ 423505 w 908907"/>
                <a:gd name="connsiteY17" fmla="*/ 1165726 h 1798291"/>
                <a:gd name="connsiteX18" fmla="*/ 426035 w 908907"/>
                <a:gd name="connsiteY18" fmla="*/ 1420186 h 1798291"/>
                <a:gd name="connsiteX19" fmla="*/ 446420 w 908907"/>
                <a:gd name="connsiteY19" fmla="*/ 1440571 h 1798291"/>
                <a:gd name="connsiteX20" fmla="*/ 908527 w 908907"/>
                <a:gd name="connsiteY20" fmla="*/ 760276 h 179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907" h="1798291">
                  <a:moveTo>
                    <a:pt x="-222" y="821712"/>
                  </a:moveTo>
                  <a:lnTo>
                    <a:pt x="-222" y="1743393"/>
                  </a:lnTo>
                  <a:cubicBezTo>
                    <a:pt x="-222" y="1773619"/>
                    <a:pt x="16649" y="1798081"/>
                    <a:pt x="37455" y="1798081"/>
                  </a:cubicBezTo>
                  <a:lnTo>
                    <a:pt x="240884" y="1798081"/>
                  </a:lnTo>
                  <a:cubicBezTo>
                    <a:pt x="261550" y="1798081"/>
                    <a:pt x="278420" y="1773619"/>
                    <a:pt x="278420" y="1743393"/>
                  </a:cubicBezTo>
                  <a:lnTo>
                    <a:pt x="278420" y="821712"/>
                  </a:lnTo>
                  <a:cubicBezTo>
                    <a:pt x="278420" y="791486"/>
                    <a:pt x="261550" y="766884"/>
                    <a:pt x="240884" y="766884"/>
                  </a:cubicBezTo>
                  <a:lnTo>
                    <a:pt x="37455" y="766884"/>
                  </a:lnTo>
                  <a:cubicBezTo>
                    <a:pt x="16649" y="766884"/>
                    <a:pt x="-222" y="791486"/>
                    <a:pt x="-222" y="821712"/>
                  </a:cubicBezTo>
                  <a:moveTo>
                    <a:pt x="908527" y="760838"/>
                  </a:moveTo>
                  <a:cubicBezTo>
                    <a:pt x="918648" y="297889"/>
                    <a:pt x="444593" y="-9151"/>
                    <a:pt x="41814" y="-12"/>
                  </a:cubicBezTo>
                  <a:lnTo>
                    <a:pt x="40267" y="-12"/>
                  </a:lnTo>
                  <a:cubicBezTo>
                    <a:pt x="19741" y="-12"/>
                    <a:pt x="3152" y="10953"/>
                    <a:pt x="3152" y="24168"/>
                  </a:cubicBezTo>
                  <a:lnTo>
                    <a:pt x="4137" y="247840"/>
                  </a:lnTo>
                  <a:cubicBezTo>
                    <a:pt x="4137" y="260774"/>
                    <a:pt x="20304" y="272162"/>
                    <a:pt x="40829" y="271740"/>
                  </a:cubicBezTo>
                  <a:cubicBezTo>
                    <a:pt x="401854" y="270616"/>
                    <a:pt x="656175" y="509330"/>
                    <a:pt x="651957" y="763791"/>
                  </a:cubicBezTo>
                  <a:cubicBezTo>
                    <a:pt x="648583" y="920403"/>
                    <a:pt x="570839" y="1015861"/>
                    <a:pt x="442765" y="1130158"/>
                  </a:cubicBezTo>
                  <a:cubicBezTo>
                    <a:pt x="431237" y="1138438"/>
                    <a:pt x="424151" y="1151555"/>
                    <a:pt x="423505" y="1165726"/>
                  </a:cubicBezTo>
                  <a:lnTo>
                    <a:pt x="426035" y="1420186"/>
                  </a:lnTo>
                  <a:cubicBezTo>
                    <a:pt x="426035" y="1437057"/>
                    <a:pt x="429409" y="1448304"/>
                    <a:pt x="446420" y="1440571"/>
                  </a:cubicBezTo>
                  <a:cubicBezTo>
                    <a:pt x="711003" y="1321776"/>
                    <a:pt x="908807" y="1070409"/>
                    <a:pt x="908527" y="760276"/>
                  </a:cubicBezTo>
                </a:path>
              </a:pathLst>
            </a:custGeom>
            <a:solidFill>
              <a:srgbClr val="41A7E0"/>
            </a:solidFill>
            <a:ln w="140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endParaRPr>
            </a:p>
          </p:txBody>
        </p:sp>
        <p:sp>
          <p:nvSpPr>
            <p:cNvPr id="18" name="Forme libre : forme 17">
              <a:extLst>
                <a:ext uri="{FF2B5EF4-FFF2-40B4-BE49-F238E27FC236}">
                  <a16:creationId xmlns:a16="http://schemas.microsoft.com/office/drawing/2014/main" id="{DB4B6E24-1ED0-476B-8936-8A2EB1C7B665}"/>
                </a:ext>
              </a:extLst>
            </p:cNvPr>
            <p:cNvSpPr/>
            <p:nvPr/>
          </p:nvSpPr>
          <p:spPr>
            <a:xfrm>
              <a:off x="2801866" y="2335655"/>
              <a:ext cx="1087573" cy="2171378"/>
            </a:xfrm>
            <a:custGeom>
              <a:avLst/>
              <a:gdLst>
                <a:gd name="connsiteX0" fmla="*/ 904099 w 904320"/>
                <a:gd name="connsiteY0" fmla="*/ 1767843 h 1805506"/>
                <a:gd name="connsiteX1" fmla="*/ 866197 w 904320"/>
                <a:gd name="connsiteY1" fmla="*/ 1805295 h 1805506"/>
                <a:gd name="connsiteX2" fmla="*/ 864313 w 904320"/>
                <a:gd name="connsiteY2" fmla="*/ 1805238 h 1805506"/>
                <a:gd name="connsiteX3" fmla="*/ 637 w 904320"/>
                <a:gd name="connsiteY3" fmla="*/ 863510 h 1805506"/>
                <a:gd name="connsiteX4" fmla="*/ 864313 w 904320"/>
                <a:gd name="connsiteY4" fmla="*/ -165 h 1805506"/>
                <a:gd name="connsiteX5" fmla="*/ 903776 w 904320"/>
                <a:gd name="connsiteY5" fmla="*/ 35642 h 1805506"/>
                <a:gd name="connsiteX6" fmla="*/ 903818 w 904320"/>
                <a:gd name="connsiteY6" fmla="*/ 37230 h 1805506"/>
                <a:gd name="connsiteX7" fmla="*/ 903818 w 904320"/>
                <a:gd name="connsiteY7" fmla="*/ 239674 h 1805506"/>
                <a:gd name="connsiteX8" fmla="*/ 869093 w 904320"/>
                <a:gd name="connsiteY8" fmla="*/ 276789 h 1805506"/>
                <a:gd name="connsiteX9" fmla="*/ 281022 w 904320"/>
                <a:gd name="connsiteY9" fmla="*/ 939932 h 1805506"/>
                <a:gd name="connsiteX10" fmla="*/ 869093 w 904320"/>
                <a:gd name="connsiteY10" fmla="*/ 1528003 h 1805506"/>
                <a:gd name="connsiteX11" fmla="*/ 903818 w 904320"/>
                <a:gd name="connsiteY11" fmla="*/ 1565118 h 180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20" h="1805506">
                  <a:moveTo>
                    <a:pt x="904099" y="1767843"/>
                  </a:moveTo>
                  <a:cubicBezTo>
                    <a:pt x="903973" y="1788649"/>
                    <a:pt x="887004" y="1805421"/>
                    <a:pt x="866197" y="1805295"/>
                  </a:cubicBezTo>
                  <a:cubicBezTo>
                    <a:pt x="865564" y="1805295"/>
                    <a:pt x="864946" y="1805281"/>
                    <a:pt x="864313" y="1805238"/>
                  </a:cubicBezTo>
                  <a:cubicBezTo>
                    <a:pt x="365767" y="1783687"/>
                    <a:pt x="-20914" y="1362056"/>
                    <a:pt x="637" y="863510"/>
                  </a:cubicBezTo>
                  <a:cubicBezTo>
                    <a:pt x="20896" y="395162"/>
                    <a:pt x="395965" y="20093"/>
                    <a:pt x="864313" y="-165"/>
                  </a:cubicBezTo>
                  <a:cubicBezTo>
                    <a:pt x="885092" y="-1178"/>
                    <a:pt x="902763" y="14849"/>
                    <a:pt x="903776" y="35642"/>
                  </a:cubicBezTo>
                  <a:cubicBezTo>
                    <a:pt x="903804" y="36162"/>
                    <a:pt x="903818" y="36696"/>
                    <a:pt x="903818" y="37230"/>
                  </a:cubicBezTo>
                  <a:lnTo>
                    <a:pt x="903818" y="239674"/>
                  </a:lnTo>
                  <a:cubicBezTo>
                    <a:pt x="903930" y="259300"/>
                    <a:pt x="888691" y="275594"/>
                    <a:pt x="869093" y="276789"/>
                  </a:cubicBezTo>
                  <a:cubicBezTo>
                    <a:pt x="523575" y="297511"/>
                    <a:pt x="260286" y="594414"/>
                    <a:pt x="281022" y="939932"/>
                  </a:cubicBezTo>
                  <a:cubicBezTo>
                    <a:pt x="300001" y="1256518"/>
                    <a:pt x="552508" y="1509010"/>
                    <a:pt x="869093" y="1528003"/>
                  </a:cubicBezTo>
                  <a:cubicBezTo>
                    <a:pt x="888691" y="1529198"/>
                    <a:pt x="903930" y="1545492"/>
                    <a:pt x="903818" y="1565118"/>
                  </a:cubicBezTo>
                  <a:close/>
                </a:path>
              </a:pathLst>
            </a:custGeom>
            <a:solidFill>
              <a:srgbClr val="FFCC00"/>
            </a:solidFill>
            <a:ln w="140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CC00"/>
                </a:solidFill>
                <a:effectLst/>
                <a:uLnTx/>
                <a:uFillTx/>
              </a:endParaRPr>
            </a:p>
          </p:txBody>
        </p:sp>
      </p:grpSp>
    </p:spTree>
    <p:extLst>
      <p:ext uri="{BB962C8B-B14F-4D97-AF65-F5344CB8AC3E}">
        <p14:creationId xmlns:p14="http://schemas.microsoft.com/office/powerpoint/2010/main" val="138748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A2CE5CA4-C3EA-465A-A0F4-307CC1B98782}"/>
              </a:ext>
            </a:extLst>
          </p:cNvPr>
          <p:cNvSpPr>
            <a:spLocks noGrp="1"/>
          </p:cNvSpPr>
          <p:nvPr>
            <p:ph type="pic" sz="quarter" idx="13"/>
          </p:nvPr>
        </p:nvSpPr>
        <p:spPr>
          <a:xfrm>
            <a:off x="0" y="7938"/>
            <a:ext cx="7192963" cy="6858000"/>
          </a:xfrm>
          <a:prstGeom prst="rect">
            <a:avLst/>
          </a:prstGeom>
          <a:solidFill>
            <a:schemeClr val="bg1">
              <a:lumMod val="95000"/>
            </a:schemeClr>
          </a:solidFill>
        </p:spPr>
        <p:txBody>
          <a:bodyPr/>
          <a:lstStyle/>
          <a:p>
            <a:endParaRPr lang="fr-FR"/>
          </a:p>
        </p:txBody>
      </p:sp>
      <p:sp>
        <p:nvSpPr>
          <p:cNvPr id="5" name="Espace réservé du numéro de diapositive 4">
            <a:extLst>
              <a:ext uri="{FF2B5EF4-FFF2-40B4-BE49-F238E27FC236}">
                <a16:creationId xmlns:a16="http://schemas.microsoft.com/office/drawing/2014/main" id="{68B3619F-D8C6-ED45-89EE-C5ECBADF7922}"/>
              </a:ext>
            </a:extLst>
          </p:cNvPr>
          <p:cNvSpPr>
            <a:spLocks noGrp="1"/>
          </p:cNvSpPr>
          <p:nvPr>
            <p:ph type="sldNum" sz="quarter" idx="12"/>
          </p:nvPr>
        </p:nvSpPr>
        <p:spPr>
          <a:xfrm>
            <a:off x="11384598" y="6310312"/>
            <a:ext cx="472440" cy="365125"/>
          </a:xfrm>
          <a:prstGeom prst="rect">
            <a:avLst/>
          </a:prstGeom>
        </p:spPr>
        <p:txBody>
          <a:bodyPr/>
          <a:lstStyle>
            <a:lvl1pPr>
              <a:defRPr sz="800" b="0" i="0">
                <a:solidFill>
                  <a:schemeClr val="tx2"/>
                </a:solidFill>
                <a:latin typeface="Open Sans" pitchFamily="2" charset="0"/>
              </a:defRPr>
            </a:lvl1pPr>
          </a:lstStyle>
          <a:p>
            <a:fld id="{09EDC5A7-AAAA-874C-81C4-A902551AA758}" type="slidenum">
              <a:rPr lang="fr-FR" smtClean="0"/>
              <a:pPr/>
              <a:t>‹N°›</a:t>
            </a:fld>
            <a:endParaRPr lang="fr-FR"/>
          </a:p>
        </p:txBody>
      </p:sp>
      <p:sp>
        <p:nvSpPr>
          <p:cNvPr id="7" name="Espace réservé de la date 3">
            <a:extLst>
              <a:ext uri="{FF2B5EF4-FFF2-40B4-BE49-F238E27FC236}">
                <a16:creationId xmlns:a16="http://schemas.microsoft.com/office/drawing/2014/main" id="{FE9A8B39-31AE-4576-B9D2-275D03878314}"/>
              </a:ext>
            </a:extLst>
          </p:cNvPr>
          <p:cNvSpPr>
            <a:spLocks noGrp="1"/>
          </p:cNvSpPr>
          <p:nvPr>
            <p:ph type="dt" sz="half" idx="2"/>
          </p:nvPr>
        </p:nvSpPr>
        <p:spPr>
          <a:xfrm>
            <a:off x="894910" y="6418371"/>
            <a:ext cx="2743200" cy="365125"/>
          </a:xfrm>
          <a:prstGeom prst="rect">
            <a:avLst/>
          </a:prstGeom>
        </p:spPr>
        <p:txBody>
          <a:bodyPr/>
          <a:lstStyle>
            <a:lvl1pPr>
              <a:defRPr sz="800">
                <a:solidFill>
                  <a:schemeClr val="tx2"/>
                </a:solidFill>
              </a:defRPr>
            </a:lvl1pPr>
          </a:lstStyle>
          <a:p>
            <a:fld id="{F922C804-FFBA-449A-B1E7-9F204BA35690}" type="datetime1">
              <a:rPr lang="fr-FR" smtClean="0"/>
              <a:t>26/03/2025</a:t>
            </a:fld>
            <a:endParaRPr lang="fr-FR"/>
          </a:p>
        </p:txBody>
      </p:sp>
      <p:grpSp>
        <p:nvGrpSpPr>
          <p:cNvPr id="15" name="Groupe 14">
            <a:extLst>
              <a:ext uri="{FF2B5EF4-FFF2-40B4-BE49-F238E27FC236}">
                <a16:creationId xmlns:a16="http://schemas.microsoft.com/office/drawing/2014/main" id="{05EAB89B-094D-41DB-B704-6BB4CF24FB3C}"/>
              </a:ext>
            </a:extLst>
          </p:cNvPr>
          <p:cNvGrpSpPr/>
          <p:nvPr userDrawn="1"/>
        </p:nvGrpSpPr>
        <p:grpSpPr>
          <a:xfrm>
            <a:off x="-345903" y="-475319"/>
            <a:ext cx="1365097" cy="1514067"/>
            <a:chOff x="-345903" y="-475319"/>
            <a:chExt cx="1365097" cy="1514067"/>
          </a:xfrm>
        </p:grpSpPr>
        <p:sp>
          <p:nvSpPr>
            <p:cNvPr id="6" name="Graphique 16">
              <a:extLst>
                <a:ext uri="{FF2B5EF4-FFF2-40B4-BE49-F238E27FC236}">
                  <a16:creationId xmlns:a16="http://schemas.microsoft.com/office/drawing/2014/main" id="{EB427E00-3664-4D0A-AB73-F707B65C8391}"/>
                </a:ext>
              </a:extLst>
            </p:cNvPr>
            <p:cNvSpPr/>
            <p:nvPr userDrawn="1"/>
          </p:nvSpPr>
          <p:spPr>
            <a:xfrm>
              <a:off x="-345903" y="-475319"/>
              <a:ext cx="1365097" cy="1365211"/>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8" name="Cercle : creux 7">
              <a:extLst>
                <a:ext uri="{FF2B5EF4-FFF2-40B4-BE49-F238E27FC236}">
                  <a16:creationId xmlns:a16="http://schemas.microsoft.com/office/drawing/2014/main" id="{72AB0CFB-D2E5-4E90-A876-04F50517FA8D}"/>
                </a:ext>
              </a:extLst>
            </p:cNvPr>
            <p:cNvSpPr/>
            <p:nvPr userDrawn="1"/>
          </p:nvSpPr>
          <p:spPr>
            <a:xfrm rot="5400000">
              <a:off x="373467" y="695350"/>
              <a:ext cx="343398" cy="343398"/>
            </a:xfrm>
            <a:prstGeom prst="donut">
              <a:avLst>
                <a:gd name="adj" fmla="val 15438"/>
              </a:avLst>
            </a:prstGeom>
            <a:solidFill>
              <a:srgbClr val="EEA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 name="Groupe 9">
            <a:extLst>
              <a:ext uri="{FF2B5EF4-FFF2-40B4-BE49-F238E27FC236}">
                <a16:creationId xmlns:a16="http://schemas.microsoft.com/office/drawing/2014/main" id="{FF28DB45-E6E2-46DF-88F2-5FB8EE7E291A}"/>
              </a:ext>
            </a:extLst>
          </p:cNvPr>
          <p:cNvGrpSpPr/>
          <p:nvPr userDrawn="1"/>
        </p:nvGrpSpPr>
        <p:grpSpPr>
          <a:xfrm>
            <a:off x="225264" y="6372225"/>
            <a:ext cx="579478" cy="191704"/>
            <a:chOff x="2801866" y="2335655"/>
            <a:chExt cx="6595470" cy="2181929"/>
          </a:xfrm>
        </p:grpSpPr>
        <p:sp>
          <p:nvSpPr>
            <p:cNvPr id="11" name="Forme libre : forme 10">
              <a:extLst>
                <a:ext uri="{FF2B5EF4-FFF2-40B4-BE49-F238E27FC236}">
                  <a16:creationId xmlns:a16="http://schemas.microsoft.com/office/drawing/2014/main" id="{50853D2D-5C6A-4901-B004-47322C57FF9E}"/>
                </a:ext>
              </a:extLst>
            </p:cNvPr>
            <p:cNvSpPr/>
            <p:nvPr/>
          </p:nvSpPr>
          <p:spPr>
            <a:xfrm>
              <a:off x="6470690" y="2339774"/>
              <a:ext cx="1090704" cy="2177810"/>
            </a:xfrm>
            <a:custGeom>
              <a:avLst/>
              <a:gdLst>
                <a:gd name="connsiteX0" fmla="*/ -221 w 906923"/>
                <a:gd name="connsiteY0" fmla="*/ 37237 h 1810854"/>
                <a:gd name="connsiteX1" fmla="*/ -221 w 906923"/>
                <a:gd name="connsiteY1" fmla="*/ 240384 h 1810854"/>
                <a:gd name="connsiteX2" fmla="*/ 34645 w 906923"/>
                <a:gd name="connsiteY2" fmla="*/ 277639 h 1810854"/>
                <a:gd name="connsiteX3" fmla="*/ 627214 w 906923"/>
                <a:gd name="connsiteY3" fmla="*/ 939967 h 1810854"/>
                <a:gd name="connsiteX4" fmla="*/ 335217 w 906923"/>
                <a:gd name="connsiteY4" fmla="*/ 1436489 h 1810854"/>
                <a:gd name="connsiteX5" fmla="*/ 283369 w 906923"/>
                <a:gd name="connsiteY5" fmla="*/ 1425129 h 1810854"/>
                <a:gd name="connsiteX6" fmla="*/ 277436 w 906923"/>
                <a:gd name="connsiteY6" fmla="*/ 1404857 h 1810854"/>
                <a:gd name="connsiteX7" fmla="*/ 277436 w 906923"/>
                <a:gd name="connsiteY7" fmla="*/ 813552 h 1810854"/>
                <a:gd name="connsiteX8" fmla="*/ 240040 w 906923"/>
                <a:gd name="connsiteY8" fmla="*/ 776157 h 1810854"/>
                <a:gd name="connsiteX9" fmla="*/ 37316 w 906923"/>
                <a:gd name="connsiteY9" fmla="*/ 776157 h 1810854"/>
                <a:gd name="connsiteX10" fmla="*/ -80 w 906923"/>
                <a:gd name="connsiteY10" fmla="*/ 813552 h 1810854"/>
                <a:gd name="connsiteX11" fmla="*/ -80 w 906923"/>
                <a:gd name="connsiteY11" fmla="*/ 1773192 h 1810854"/>
                <a:gd name="connsiteX12" fmla="*/ 37541 w 906923"/>
                <a:gd name="connsiteY12" fmla="*/ 1810644 h 1810854"/>
                <a:gd name="connsiteX13" fmla="*/ 39565 w 906923"/>
                <a:gd name="connsiteY13" fmla="*/ 1810587 h 1810854"/>
                <a:gd name="connsiteX14" fmla="*/ 905842 w 906923"/>
                <a:gd name="connsiteY14" fmla="*/ 866117 h 1810854"/>
                <a:gd name="connsiteX15" fmla="*/ 39565 w 906923"/>
                <a:gd name="connsiteY15" fmla="*/ -159 h 1810854"/>
                <a:gd name="connsiteX16" fmla="*/ -24 w 906923"/>
                <a:gd name="connsiteY16" fmla="*/ 35494 h 1810854"/>
                <a:gd name="connsiteX17" fmla="*/ -80 w 906923"/>
                <a:gd name="connsiteY17" fmla="*/ 37237 h 18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6923" h="1810854">
                  <a:moveTo>
                    <a:pt x="-221" y="37237"/>
                  </a:moveTo>
                  <a:lnTo>
                    <a:pt x="-221" y="240384"/>
                  </a:lnTo>
                  <a:cubicBezTo>
                    <a:pt x="-333" y="260094"/>
                    <a:pt x="14976" y="276444"/>
                    <a:pt x="34645" y="277639"/>
                  </a:cubicBezTo>
                  <a:cubicBezTo>
                    <a:pt x="381175" y="296899"/>
                    <a:pt x="646475" y="593437"/>
                    <a:pt x="627214" y="939967"/>
                  </a:cubicBezTo>
                  <a:cubicBezTo>
                    <a:pt x="615939" y="1142959"/>
                    <a:pt x="507140" y="1327956"/>
                    <a:pt x="335217" y="1436489"/>
                  </a:cubicBezTo>
                  <a:cubicBezTo>
                    <a:pt x="317757" y="1447665"/>
                    <a:pt x="294546" y="1442576"/>
                    <a:pt x="283369" y="1425129"/>
                  </a:cubicBezTo>
                  <a:cubicBezTo>
                    <a:pt x="279489" y="1419070"/>
                    <a:pt x="277436" y="1412041"/>
                    <a:pt x="277436" y="1404857"/>
                  </a:cubicBezTo>
                  <a:lnTo>
                    <a:pt x="277436" y="813552"/>
                  </a:lnTo>
                  <a:cubicBezTo>
                    <a:pt x="277436" y="792900"/>
                    <a:pt x="260692" y="776157"/>
                    <a:pt x="240040" y="776157"/>
                  </a:cubicBezTo>
                  <a:lnTo>
                    <a:pt x="37316" y="776157"/>
                  </a:lnTo>
                  <a:cubicBezTo>
                    <a:pt x="16663" y="776157"/>
                    <a:pt x="-80" y="792900"/>
                    <a:pt x="-80" y="813552"/>
                  </a:cubicBezTo>
                  <a:lnTo>
                    <a:pt x="-80" y="1773192"/>
                  </a:lnTo>
                  <a:cubicBezTo>
                    <a:pt x="-38" y="1793928"/>
                    <a:pt x="16804" y="1810686"/>
                    <a:pt x="37541" y="1810644"/>
                  </a:cubicBezTo>
                  <a:cubicBezTo>
                    <a:pt x="38215" y="1810644"/>
                    <a:pt x="38890" y="1810630"/>
                    <a:pt x="39565" y="1810587"/>
                  </a:cubicBezTo>
                  <a:cubicBezTo>
                    <a:pt x="539587" y="1788993"/>
                    <a:pt x="927436" y="1366153"/>
                    <a:pt x="905842" y="866117"/>
                  </a:cubicBezTo>
                  <a:cubicBezTo>
                    <a:pt x="885569" y="396350"/>
                    <a:pt x="509347" y="20128"/>
                    <a:pt x="39565" y="-159"/>
                  </a:cubicBezTo>
                  <a:cubicBezTo>
                    <a:pt x="18786" y="-1241"/>
                    <a:pt x="1058" y="14715"/>
                    <a:pt x="-24" y="35494"/>
                  </a:cubicBezTo>
                  <a:cubicBezTo>
                    <a:pt x="-67" y="36070"/>
                    <a:pt x="-80" y="36661"/>
                    <a:pt x="-80" y="37237"/>
                  </a:cubicBezTo>
                </a:path>
              </a:pathLst>
            </a:custGeom>
            <a:solidFill>
              <a:schemeClr val="tx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12" name="Forme libre : forme 11">
              <a:extLst>
                <a:ext uri="{FF2B5EF4-FFF2-40B4-BE49-F238E27FC236}">
                  <a16:creationId xmlns:a16="http://schemas.microsoft.com/office/drawing/2014/main" id="{1F6915F9-403B-417A-B956-D07558944C30}"/>
                </a:ext>
              </a:extLst>
            </p:cNvPr>
            <p:cNvSpPr/>
            <p:nvPr/>
          </p:nvSpPr>
          <p:spPr>
            <a:xfrm>
              <a:off x="4638295" y="2340563"/>
              <a:ext cx="1090870" cy="2166470"/>
            </a:xfrm>
            <a:custGeom>
              <a:avLst/>
              <a:gdLst>
                <a:gd name="connsiteX0" fmla="*/ 428847 w 907061"/>
                <a:gd name="connsiteY0" fmla="*/ 1014496 h 1801425"/>
                <a:gd name="connsiteX1" fmla="*/ 459143 w 907061"/>
                <a:gd name="connsiteY1" fmla="*/ 1050852 h 1801425"/>
                <a:gd name="connsiteX2" fmla="*/ 464415 w 907061"/>
                <a:gd name="connsiteY2" fmla="*/ 1050908 h 1801425"/>
                <a:gd name="connsiteX3" fmla="*/ 796901 w 907061"/>
                <a:gd name="connsiteY3" fmla="*/ 1050908 h 1801425"/>
                <a:gd name="connsiteX4" fmla="*/ 832048 w 907061"/>
                <a:gd name="connsiteY4" fmla="*/ 1013540 h 1801425"/>
                <a:gd name="connsiteX5" fmla="*/ 832048 w 907061"/>
                <a:gd name="connsiteY5" fmla="*/ 1013512 h 1801425"/>
                <a:gd name="connsiteX6" fmla="*/ 832048 w 907061"/>
                <a:gd name="connsiteY6" fmla="*/ 810646 h 1801425"/>
                <a:gd name="connsiteX7" fmla="*/ 796930 w 907061"/>
                <a:gd name="connsiteY7" fmla="*/ 773251 h 1801425"/>
                <a:gd name="connsiteX8" fmla="*/ 796901 w 907061"/>
                <a:gd name="connsiteY8" fmla="*/ 773251 h 1801425"/>
                <a:gd name="connsiteX9" fmla="*/ 460901 w 907061"/>
                <a:gd name="connsiteY9" fmla="*/ 773251 h 1801425"/>
                <a:gd name="connsiteX10" fmla="*/ 428566 w 907061"/>
                <a:gd name="connsiteY10" fmla="*/ 806977 h 1801425"/>
                <a:gd name="connsiteX11" fmla="*/ 428847 w 907061"/>
                <a:gd name="connsiteY11" fmla="*/ 810646 h 1801425"/>
                <a:gd name="connsiteX12" fmla="*/ 906840 w 907061"/>
                <a:gd name="connsiteY12" fmla="*/ 239727 h 1801425"/>
                <a:gd name="connsiteX13" fmla="*/ 906840 w 907061"/>
                <a:gd name="connsiteY13" fmla="*/ 36580 h 1801425"/>
                <a:gd name="connsiteX14" fmla="*/ 868010 w 907061"/>
                <a:gd name="connsiteY14" fmla="*/ -197 h 1801425"/>
                <a:gd name="connsiteX15" fmla="*/ 866351 w 907061"/>
                <a:gd name="connsiteY15" fmla="*/ -113 h 1801425"/>
                <a:gd name="connsiteX16" fmla="*/ -222 w 907061"/>
                <a:gd name="connsiteY16" fmla="*/ 685946 h 1801425"/>
                <a:gd name="connsiteX17" fmla="*/ -222 w 907061"/>
                <a:gd name="connsiteY17" fmla="*/ 1763819 h 1801425"/>
                <a:gd name="connsiteX18" fmla="*/ 37315 w 907061"/>
                <a:gd name="connsiteY18" fmla="*/ 1801215 h 1801425"/>
                <a:gd name="connsiteX19" fmla="*/ 240040 w 907061"/>
                <a:gd name="connsiteY19" fmla="*/ 1801215 h 1801425"/>
                <a:gd name="connsiteX20" fmla="*/ 277436 w 907061"/>
                <a:gd name="connsiteY20" fmla="*/ 1763819 h 1801425"/>
                <a:gd name="connsiteX21" fmla="*/ 277436 w 907061"/>
                <a:gd name="connsiteY21" fmla="*/ 735855 h 1801425"/>
                <a:gd name="connsiteX22" fmla="*/ 871131 w 907061"/>
                <a:gd name="connsiteY22" fmla="*/ 276982 h 1801425"/>
                <a:gd name="connsiteX23" fmla="*/ 906136 w 907061"/>
                <a:gd name="connsiteY23" fmla="*/ 239727 h 18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061" h="1801425">
                  <a:moveTo>
                    <a:pt x="428847" y="1014496"/>
                  </a:moveTo>
                  <a:cubicBezTo>
                    <a:pt x="427174" y="1032899"/>
                    <a:pt x="440741" y="1049178"/>
                    <a:pt x="459143" y="1050852"/>
                  </a:cubicBezTo>
                  <a:cubicBezTo>
                    <a:pt x="460901" y="1051006"/>
                    <a:pt x="462658" y="1051020"/>
                    <a:pt x="464415" y="1050908"/>
                  </a:cubicBezTo>
                  <a:lnTo>
                    <a:pt x="796901" y="1050908"/>
                  </a:lnTo>
                  <a:cubicBezTo>
                    <a:pt x="816921" y="1050303"/>
                    <a:pt x="832666" y="1033573"/>
                    <a:pt x="832048" y="1013540"/>
                  </a:cubicBezTo>
                  <a:cubicBezTo>
                    <a:pt x="832048" y="1013540"/>
                    <a:pt x="832048" y="1013526"/>
                    <a:pt x="832048" y="1013512"/>
                  </a:cubicBezTo>
                  <a:lnTo>
                    <a:pt x="832048" y="810646"/>
                  </a:lnTo>
                  <a:cubicBezTo>
                    <a:pt x="832681" y="790627"/>
                    <a:pt x="816963" y="773883"/>
                    <a:pt x="796930" y="773251"/>
                  </a:cubicBezTo>
                  <a:cubicBezTo>
                    <a:pt x="796930" y="773251"/>
                    <a:pt x="796915" y="773251"/>
                    <a:pt x="796901" y="773251"/>
                  </a:cubicBezTo>
                  <a:lnTo>
                    <a:pt x="460901" y="773251"/>
                  </a:lnTo>
                  <a:cubicBezTo>
                    <a:pt x="442653" y="773630"/>
                    <a:pt x="428186" y="788729"/>
                    <a:pt x="428566" y="806977"/>
                  </a:cubicBezTo>
                  <a:cubicBezTo>
                    <a:pt x="428594" y="808200"/>
                    <a:pt x="428679" y="809423"/>
                    <a:pt x="428847" y="810646"/>
                  </a:cubicBezTo>
                  <a:close/>
                  <a:moveTo>
                    <a:pt x="906840" y="239727"/>
                  </a:moveTo>
                  <a:lnTo>
                    <a:pt x="906840" y="36580"/>
                  </a:lnTo>
                  <a:cubicBezTo>
                    <a:pt x="906277" y="15703"/>
                    <a:pt x="888887" y="-759"/>
                    <a:pt x="868010" y="-197"/>
                  </a:cubicBezTo>
                  <a:cubicBezTo>
                    <a:pt x="867447" y="-183"/>
                    <a:pt x="866899" y="-155"/>
                    <a:pt x="866351" y="-113"/>
                  </a:cubicBezTo>
                  <a:cubicBezTo>
                    <a:pt x="384984" y="20835"/>
                    <a:pt x="-222" y="199660"/>
                    <a:pt x="-222" y="685946"/>
                  </a:cubicBezTo>
                  <a:lnTo>
                    <a:pt x="-222" y="1763819"/>
                  </a:lnTo>
                  <a:cubicBezTo>
                    <a:pt x="-151" y="1784499"/>
                    <a:pt x="16635" y="1801215"/>
                    <a:pt x="37315" y="1801215"/>
                  </a:cubicBezTo>
                  <a:lnTo>
                    <a:pt x="240040" y="1801215"/>
                  </a:lnTo>
                  <a:cubicBezTo>
                    <a:pt x="260692" y="1801215"/>
                    <a:pt x="277436" y="1784471"/>
                    <a:pt x="277436" y="1763819"/>
                  </a:cubicBezTo>
                  <a:lnTo>
                    <a:pt x="277436" y="735855"/>
                  </a:lnTo>
                  <a:cubicBezTo>
                    <a:pt x="277436" y="400979"/>
                    <a:pt x="540754" y="295118"/>
                    <a:pt x="871131" y="276982"/>
                  </a:cubicBezTo>
                  <a:cubicBezTo>
                    <a:pt x="890827" y="275787"/>
                    <a:pt x="906179" y="259451"/>
                    <a:pt x="906136" y="239727"/>
                  </a:cubicBezTo>
                </a:path>
              </a:pathLst>
            </a:custGeom>
            <a:solidFill>
              <a:schemeClr val="accent1"/>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13" name="Forme libre : forme 12">
              <a:extLst>
                <a:ext uri="{FF2B5EF4-FFF2-40B4-BE49-F238E27FC236}">
                  <a16:creationId xmlns:a16="http://schemas.microsoft.com/office/drawing/2014/main" id="{E34FF3B2-59F2-4DAC-8587-C179A6362ABF}"/>
                </a:ext>
              </a:extLst>
            </p:cNvPr>
            <p:cNvSpPr/>
            <p:nvPr/>
          </p:nvSpPr>
          <p:spPr>
            <a:xfrm>
              <a:off x="8304246" y="2348220"/>
              <a:ext cx="1093090" cy="2162701"/>
            </a:xfrm>
            <a:custGeom>
              <a:avLst/>
              <a:gdLst>
                <a:gd name="connsiteX0" fmla="*/ -222 w 908907"/>
                <a:gd name="connsiteY0" fmla="*/ 821712 h 1798291"/>
                <a:gd name="connsiteX1" fmla="*/ -222 w 908907"/>
                <a:gd name="connsiteY1" fmla="*/ 1743393 h 1798291"/>
                <a:gd name="connsiteX2" fmla="*/ 37455 w 908907"/>
                <a:gd name="connsiteY2" fmla="*/ 1798081 h 1798291"/>
                <a:gd name="connsiteX3" fmla="*/ 240884 w 908907"/>
                <a:gd name="connsiteY3" fmla="*/ 1798081 h 1798291"/>
                <a:gd name="connsiteX4" fmla="*/ 278420 w 908907"/>
                <a:gd name="connsiteY4" fmla="*/ 1743393 h 1798291"/>
                <a:gd name="connsiteX5" fmla="*/ 278420 w 908907"/>
                <a:gd name="connsiteY5" fmla="*/ 821712 h 1798291"/>
                <a:gd name="connsiteX6" fmla="*/ 240884 w 908907"/>
                <a:gd name="connsiteY6" fmla="*/ 766884 h 1798291"/>
                <a:gd name="connsiteX7" fmla="*/ 37455 w 908907"/>
                <a:gd name="connsiteY7" fmla="*/ 766884 h 1798291"/>
                <a:gd name="connsiteX8" fmla="*/ -222 w 908907"/>
                <a:gd name="connsiteY8" fmla="*/ 821712 h 1798291"/>
                <a:gd name="connsiteX9" fmla="*/ 908527 w 908907"/>
                <a:gd name="connsiteY9" fmla="*/ 760838 h 1798291"/>
                <a:gd name="connsiteX10" fmla="*/ 41814 w 908907"/>
                <a:gd name="connsiteY10" fmla="*/ -12 h 1798291"/>
                <a:gd name="connsiteX11" fmla="*/ 40267 w 908907"/>
                <a:gd name="connsiteY11" fmla="*/ -12 h 1798291"/>
                <a:gd name="connsiteX12" fmla="*/ 3152 w 908907"/>
                <a:gd name="connsiteY12" fmla="*/ 24168 h 1798291"/>
                <a:gd name="connsiteX13" fmla="*/ 4137 w 908907"/>
                <a:gd name="connsiteY13" fmla="*/ 247840 h 1798291"/>
                <a:gd name="connsiteX14" fmla="*/ 40829 w 908907"/>
                <a:gd name="connsiteY14" fmla="*/ 271740 h 1798291"/>
                <a:gd name="connsiteX15" fmla="*/ 651957 w 908907"/>
                <a:gd name="connsiteY15" fmla="*/ 763791 h 1798291"/>
                <a:gd name="connsiteX16" fmla="*/ 442765 w 908907"/>
                <a:gd name="connsiteY16" fmla="*/ 1130158 h 1798291"/>
                <a:gd name="connsiteX17" fmla="*/ 423505 w 908907"/>
                <a:gd name="connsiteY17" fmla="*/ 1165726 h 1798291"/>
                <a:gd name="connsiteX18" fmla="*/ 426035 w 908907"/>
                <a:gd name="connsiteY18" fmla="*/ 1420186 h 1798291"/>
                <a:gd name="connsiteX19" fmla="*/ 446420 w 908907"/>
                <a:gd name="connsiteY19" fmla="*/ 1440571 h 1798291"/>
                <a:gd name="connsiteX20" fmla="*/ 908527 w 908907"/>
                <a:gd name="connsiteY20" fmla="*/ 760276 h 179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907" h="1798291">
                  <a:moveTo>
                    <a:pt x="-222" y="821712"/>
                  </a:moveTo>
                  <a:lnTo>
                    <a:pt x="-222" y="1743393"/>
                  </a:lnTo>
                  <a:cubicBezTo>
                    <a:pt x="-222" y="1773619"/>
                    <a:pt x="16649" y="1798081"/>
                    <a:pt x="37455" y="1798081"/>
                  </a:cubicBezTo>
                  <a:lnTo>
                    <a:pt x="240884" y="1798081"/>
                  </a:lnTo>
                  <a:cubicBezTo>
                    <a:pt x="261550" y="1798081"/>
                    <a:pt x="278420" y="1773619"/>
                    <a:pt x="278420" y="1743393"/>
                  </a:cubicBezTo>
                  <a:lnTo>
                    <a:pt x="278420" y="821712"/>
                  </a:lnTo>
                  <a:cubicBezTo>
                    <a:pt x="278420" y="791486"/>
                    <a:pt x="261550" y="766884"/>
                    <a:pt x="240884" y="766884"/>
                  </a:cubicBezTo>
                  <a:lnTo>
                    <a:pt x="37455" y="766884"/>
                  </a:lnTo>
                  <a:cubicBezTo>
                    <a:pt x="16649" y="766884"/>
                    <a:pt x="-222" y="791486"/>
                    <a:pt x="-222" y="821712"/>
                  </a:cubicBezTo>
                  <a:moveTo>
                    <a:pt x="908527" y="760838"/>
                  </a:moveTo>
                  <a:cubicBezTo>
                    <a:pt x="918648" y="297889"/>
                    <a:pt x="444593" y="-9151"/>
                    <a:pt x="41814" y="-12"/>
                  </a:cubicBezTo>
                  <a:lnTo>
                    <a:pt x="40267" y="-12"/>
                  </a:lnTo>
                  <a:cubicBezTo>
                    <a:pt x="19741" y="-12"/>
                    <a:pt x="3152" y="10953"/>
                    <a:pt x="3152" y="24168"/>
                  </a:cubicBezTo>
                  <a:lnTo>
                    <a:pt x="4137" y="247840"/>
                  </a:lnTo>
                  <a:cubicBezTo>
                    <a:pt x="4137" y="260774"/>
                    <a:pt x="20304" y="272162"/>
                    <a:pt x="40829" y="271740"/>
                  </a:cubicBezTo>
                  <a:cubicBezTo>
                    <a:pt x="401854" y="270616"/>
                    <a:pt x="656175" y="509330"/>
                    <a:pt x="651957" y="763791"/>
                  </a:cubicBezTo>
                  <a:cubicBezTo>
                    <a:pt x="648583" y="920403"/>
                    <a:pt x="570839" y="1015861"/>
                    <a:pt x="442765" y="1130158"/>
                  </a:cubicBezTo>
                  <a:cubicBezTo>
                    <a:pt x="431237" y="1138438"/>
                    <a:pt x="424151" y="1151555"/>
                    <a:pt x="423505" y="1165726"/>
                  </a:cubicBezTo>
                  <a:lnTo>
                    <a:pt x="426035" y="1420186"/>
                  </a:lnTo>
                  <a:cubicBezTo>
                    <a:pt x="426035" y="1437057"/>
                    <a:pt x="429409" y="1448304"/>
                    <a:pt x="446420" y="1440571"/>
                  </a:cubicBezTo>
                  <a:cubicBezTo>
                    <a:pt x="711003" y="1321776"/>
                    <a:pt x="908807" y="1070409"/>
                    <a:pt x="908527" y="760276"/>
                  </a:cubicBezTo>
                </a:path>
              </a:pathLst>
            </a:custGeom>
            <a:solidFill>
              <a:schemeClr val="accent3"/>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14" name="Forme libre : forme 13">
              <a:extLst>
                <a:ext uri="{FF2B5EF4-FFF2-40B4-BE49-F238E27FC236}">
                  <a16:creationId xmlns:a16="http://schemas.microsoft.com/office/drawing/2014/main" id="{DD7C2FE4-70C3-4F58-B0B4-BFE9504822C3}"/>
                </a:ext>
              </a:extLst>
            </p:cNvPr>
            <p:cNvSpPr/>
            <p:nvPr/>
          </p:nvSpPr>
          <p:spPr>
            <a:xfrm>
              <a:off x="2801866" y="2335655"/>
              <a:ext cx="1087573" cy="2171378"/>
            </a:xfrm>
            <a:custGeom>
              <a:avLst/>
              <a:gdLst>
                <a:gd name="connsiteX0" fmla="*/ 904099 w 904320"/>
                <a:gd name="connsiteY0" fmla="*/ 1767843 h 1805506"/>
                <a:gd name="connsiteX1" fmla="*/ 866197 w 904320"/>
                <a:gd name="connsiteY1" fmla="*/ 1805295 h 1805506"/>
                <a:gd name="connsiteX2" fmla="*/ 864313 w 904320"/>
                <a:gd name="connsiteY2" fmla="*/ 1805238 h 1805506"/>
                <a:gd name="connsiteX3" fmla="*/ 637 w 904320"/>
                <a:gd name="connsiteY3" fmla="*/ 863510 h 1805506"/>
                <a:gd name="connsiteX4" fmla="*/ 864313 w 904320"/>
                <a:gd name="connsiteY4" fmla="*/ -165 h 1805506"/>
                <a:gd name="connsiteX5" fmla="*/ 903776 w 904320"/>
                <a:gd name="connsiteY5" fmla="*/ 35642 h 1805506"/>
                <a:gd name="connsiteX6" fmla="*/ 903818 w 904320"/>
                <a:gd name="connsiteY6" fmla="*/ 37230 h 1805506"/>
                <a:gd name="connsiteX7" fmla="*/ 903818 w 904320"/>
                <a:gd name="connsiteY7" fmla="*/ 239674 h 1805506"/>
                <a:gd name="connsiteX8" fmla="*/ 869093 w 904320"/>
                <a:gd name="connsiteY8" fmla="*/ 276789 h 1805506"/>
                <a:gd name="connsiteX9" fmla="*/ 281022 w 904320"/>
                <a:gd name="connsiteY9" fmla="*/ 939932 h 1805506"/>
                <a:gd name="connsiteX10" fmla="*/ 869093 w 904320"/>
                <a:gd name="connsiteY10" fmla="*/ 1528003 h 1805506"/>
                <a:gd name="connsiteX11" fmla="*/ 903818 w 904320"/>
                <a:gd name="connsiteY11" fmla="*/ 1565118 h 180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20" h="1805506">
                  <a:moveTo>
                    <a:pt x="904099" y="1767843"/>
                  </a:moveTo>
                  <a:cubicBezTo>
                    <a:pt x="903973" y="1788649"/>
                    <a:pt x="887004" y="1805421"/>
                    <a:pt x="866197" y="1805295"/>
                  </a:cubicBezTo>
                  <a:cubicBezTo>
                    <a:pt x="865564" y="1805295"/>
                    <a:pt x="864946" y="1805281"/>
                    <a:pt x="864313" y="1805238"/>
                  </a:cubicBezTo>
                  <a:cubicBezTo>
                    <a:pt x="365767" y="1783687"/>
                    <a:pt x="-20914" y="1362056"/>
                    <a:pt x="637" y="863510"/>
                  </a:cubicBezTo>
                  <a:cubicBezTo>
                    <a:pt x="20896" y="395162"/>
                    <a:pt x="395965" y="20093"/>
                    <a:pt x="864313" y="-165"/>
                  </a:cubicBezTo>
                  <a:cubicBezTo>
                    <a:pt x="885092" y="-1178"/>
                    <a:pt x="902763" y="14849"/>
                    <a:pt x="903776" y="35642"/>
                  </a:cubicBezTo>
                  <a:cubicBezTo>
                    <a:pt x="903804" y="36162"/>
                    <a:pt x="903818" y="36696"/>
                    <a:pt x="903818" y="37230"/>
                  </a:cubicBezTo>
                  <a:lnTo>
                    <a:pt x="903818" y="239674"/>
                  </a:lnTo>
                  <a:cubicBezTo>
                    <a:pt x="903930" y="259300"/>
                    <a:pt x="888691" y="275594"/>
                    <a:pt x="869093" y="276789"/>
                  </a:cubicBezTo>
                  <a:cubicBezTo>
                    <a:pt x="523575" y="297511"/>
                    <a:pt x="260286" y="594414"/>
                    <a:pt x="281022" y="939932"/>
                  </a:cubicBezTo>
                  <a:cubicBezTo>
                    <a:pt x="300001" y="1256518"/>
                    <a:pt x="552508" y="1509010"/>
                    <a:pt x="869093" y="1528003"/>
                  </a:cubicBezTo>
                  <a:cubicBezTo>
                    <a:pt x="888691" y="1529198"/>
                    <a:pt x="903930" y="1545492"/>
                    <a:pt x="903818" y="1565118"/>
                  </a:cubicBezTo>
                  <a:close/>
                </a:path>
              </a:pathLst>
            </a:custGeom>
            <a:solidFill>
              <a:schemeClr val="bg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2"/>
                </a:solidFill>
                <a:effectLst/>
                <a:uLnTx/>
                <a:uFillTx/>
                <a:latin typeface="Open Sans" pitchFamily="2" charset="0"/>
                <a:ea typeface="+mn-ea"/>
                <a:cs typeface="+mn-cs"/>
              </a:endParaRPr>
            </a:p>
          </p:txBody>
        </p:sp>
      </p:grpSp>
    </p:spTree>
    <p:extLst>
      <p:ext uri="{BB962C8B-B14F-4D97-AF65-F5344CB8AC3E}">
        <p14:creationId xmlns:p14="http://schemas.microsoft.com/office/powerpoint/2010/main" val="359524384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E8BF8D0B-4EA4-E348-926A-273161899568}"/>
              </a:ext>
            </a:extLst>
          </p:cNvPr>
          <p:cNvSpPr>
            <a:spLocks noGrp="1"/>
          </p:cNvSpPr>
          <p:nvPr>
            <p:ph type="sldNum" sz="quarter" idx="12"/>
          </p:nvPr>
        </p:nvSpPr>
        <p:spPr>
          <a:xfrm>
            <a:off x="11384598" y="6310312"/>
            <a:ext cx="472440" cy="365125"/>
          </a:xfrm>
          <a:prstGeom prst="rect">
            <a:avLst/>
          </a:prstGeom>
        </p:spPr>
        <p:txBody>
          <a:bodyPr/>
          <a:lstStyle>
            <a:lvl1pPr>
              <a:defRPr sz="800" b="0" i="0">
                <a:latin typeface="Open Sans" pitchFamily="2" charset="0"/>
              </a:defRPr>
            </a:lvl1pPr>
          </a:lstStyle>
          <a:p>
            <a:fld id="{09EDC5A7-AAAA-874C-81C4-A902551AA758}" type="slidenum">
              <a:rPr lang="fr-FR" smtClean="0"/>
              <a:pPr/>
              <a:t>‹N°›</a:t>
            </a:fld>
            <a:endParaRPr lang="fr-FR"/>
          </a:p>
        </p:txBody>
      </p:sp>
      <p:pic>
        <p:nvPicPr>
          <p:cNvPr id="3" name="Image 2" hidden="1">
            <a:extLst>
              <a:ext uri="{FF2B5EF4-FFF2-40B4-BE49-F238E27FC236}">
                <a16:creationId xmlns:a16="http://schemas.microsoft.com/office/drawing/2014/main" id="{DE7036AC-832E-FC44-8B8C-7280815898A9}"/>
              </a:ext>
            </a:extLst>
          </p:cNvPr>
          <p:cNvPicPr>
            <a:picLocks noChangeAspect="1"/>
          </p:cNvPicPr>
          <p:nvPr userDrawn="1"/>
        </p:nvPicPr>
        <p:blipFill>
          <a:blip r:embed="rId2"/>
          <a:stretch>
            <a:fillRect/>
          </a:stretch>
        </p:blipFill>
        <p:spPr>
          <a:xfrm rot="5400000">
            <a:off x="-135476" y="180292"/>
            <a:ext cx="689223" cy="570647"/>
          </a:xfrm>
          <a:prstGeom prst="rect">
            <a:avLst/>
          </a:prstGeom>
        </p:spPr>
      </p:pic>
      <p:sp>
        <p:nvSpPr>
          <p:cNvPr id="4" name="Espace réservé de la date 3">
            <a:extLst>
              <a:ext uri="{FF2B5EF4-FFF2-40B4-BE49-F238E27FC236}">
                <a16:creationId xmlns:a16="http://schemas.microsoft.com/office/drawing/2014/main" id="{8BFF0DF8-6289-4FE3-9F44-BCAB30AB535B}"/>
              </a:ext>
            </a:extLst>
          </p:cNvPr>
          <p:cNvSpPr>
            <a:spLocks noGrp="1"/>
          </p:cNvSpPr>
          <p:nvPr>
            <p:ph type="dt" sz="half" idx="2"/>
          </p:nvPr>
        </p:nvSpPr>
        <p:spPr>
          <a:xfrm>
            <a:off x="894910" y="6418371"/>
            <a:ext cx="2743200" cy="365125"/>
          </a:xfrm>
          <a:prstGeom prst="rect">
            <a:avLst/>
          </a:prstGeom>
        </p:spPr>
        <p:txBody>
          <a:bodyPr/>
          <a:lstStyle>
            <a:lvl1pPr>
              <a:defRPr sz="800">
                <a:solidFill>
                  <a:schemeClr val="tx2"/>
                </a:solidFill>
              </a:defRPr>
            </a:lvl1pPr>
          </a:lstStyle>
          <a:p>
            <a:fld id="{5EDCF14A-E7AC-4E70-81E1-D4B2D327C3BE}" type="datetime1">
              <a:rPr lang="fr-FR" smtClean="0"/>
              <a:t>26/03/2025</a:t>
            </a:fld>
            <a:endParaRPr lang="fr-FR"/>
          </a:p>
        </p:txBody>
      </p:sp>
    </p:spTree>
    <p:extLst>
      <p:ext uri="{BB962C8B-B14F-4D97-AF65-F5344CB8AC3E}">
        <p14:creationId xmlns:p14="http://schemas.microsoft.com/office/powerpoint/2010/main" val="231428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B10B0C3B-61F7-4004-8C13-7CF756A7353E}"/>
              </a:ext>
            </a:extLst>
          </p:cNvPr>
          <p:cNvSpPr>
            <a:spLocks noGrp="1"/>
          </p:cNvSpPr>
          <p:nvPr>
            <p:ph type="title" hasCustomPrompt="1"/>
          </p:nvPr>
        </p:nvSpPr>
        <p:spPr>
          <a:xfrm>
            <a:off x="792000" y="521999"/>
            <a:ext cx="11226676" cy="626400"/>
          </a:xfrm>
          <a:prstGeom prst="rect">
            <a:avLst/>
          </a:prstGeom>
        </p:spPr>
        <p:txBody>
          <a:bodyPr anchor="ctr" anchorCtr="0">
            <a:noAutofit/>
          </a:bodyPr>
          <a:lstStyle>
            <a:lvl1pPr>
              <a:defRPr sz="2800" b="0">
                <a:solidFill>
                  <a:schemeClr val="tx1"/>
                </a:solidFill>
                <a:latin typeface="+mj-lt"/>
              </a:defRPr>
            </a:lvl1pPr>
          </a:lstStyle>
          <a:p>
            <a:r>
              <a:rPr lang="fr-FR"/>
              <a:t>MODIFIEZ LE STYLE DU TITRE</a:t>
            </a:r>
          </a:p>
        </p:txBody>
      </p:sp>
      <p:sp>
        <p:nvSpPr>
          <p:cNvPr id="8" name="Espace réservé du numéro de diapositive 4">
            <a:extLst>
              <a:ext uri="{FF2B5EF4-FFF2-40B4-BE49-F238E27FC236}">
                <a16:creationId xmlns:a16="http://schemas.microsoft.com/office/drawing/2014/main" id="{F10B1355-BEA8-4272-A96F-AA1CA04004E0}"/>
              </a:ext>
            </a:extLst>
          </p:cNvPr>
          <p:cNvSpPr>
            <a:spLocks noGrp="1"/>
          </p:cNvSpPr>
          <p:nvPr>
            <p:ph type="sldNum" sz="quarter" idx="12"/>
          </p:nvPr>
        </p:nvSpPr>
        <p:spPr>
          <a:xfrm>
            <a:off x="11384598" y="6310312"/>
            <a:ext cx="472440" cy="365125"/>
          </a:xfrm>
          <a:prstGeom prst="rect">
            <a:avLst/>
          </a:prstGeom>
        </p:spPr>
        <p:txBody>
          <a:bodyPr/>
          <a:lstStyle>
            <a:lvl1pPr>
              <a:defRPr sz="800" b="0" i="0">
                <a:solidFill>
                  <a:schemeClr val="tx2"/>
                </a:solidFill>
                <a:latin typeface="Open Sans" pitchFamily="2" charset="0"/>
              </a:defRPr>
            </a:lvl1pPr>
          </a:lstStyle>
          <a:p>
            <a:fld id="{09EDC5A7-AAAA-874C-81C4-A902551AA758}" type="slidenum">
              <a:rPr lang="fr-FR" smtClean="0"/>
              <a:pPr/>
              <a:t>‹N°›</a:t>
            </a:fld>
            <a:endParaRPr lang="fr-FR"/>
          </a:p>
        </p:txBody>
      </p:sp>
      <p:sp>
        <p:nvSpPr>
          <p:cNvPr id="9" name="Espace réservé de la date 3">
            <a:extLst>
              <a:ext uri="{FF2B5EF4-FFF2-40B4-BE49-F238E27FC236}">
                <a16:creationId xmlns:a16="http://schemas.microsoft.com/office/drawing/2014/main" id="{D493C89C-CCAE-4B74-AC1C-0F0B90F059D0}"/>
              </a:ext>
            </a:extLst>
          </p:cNvPr>
          <p:cNvSpPr>
            <a:spLocks noGrp="1"/>
          </p:cNvSpPr>
          <p:nvPr>
            <p:ph type="dt" sz="half" idx="2"/>
          </p:nvPr>
        </p:nvSpPr>
        <p:spPr>
          <a:xfrm>
            <a:off x="894910" y="6418371"/>
            <a:ext cx="2743200" cy="365125"/>
          </a:xfrm>
          <a:prstGeom prst="rect">
            <a:avLst/>
          </a:prstGeom>
        </p:spPr>
        <p:txBody>
          <a:bodyPr/>
          <a:lstStyle>
            <a:lvl1pPr>
              <a:defRPr sz="800">
                <a:solidFill>
                  <a:schemeClr val="tx2"/>
                </a:solidFill>
              </a:defRPr>
            </a:lvl1pPr>
          </a:lstStyle>
          <a:p>
            <a:fld id="{7127E5E5-7C66-4B1F-890F-D0E92CBFACAC}" type="datetime1">
              <a:rPr lang="fr-FR" smtClean="0"/>
              <a:t>26/03/2025</a:t>
            </a:fld>
            <a:endParaRPr lang="fr-FR"/>
          </a:p>
        </p:txBody>
      </p:sp>
      <p:sp>
        <p:nvSpPr>
          <p:cNvPr id="10" name="Graphique 16">
            <a:extLst>
              <a:ext uri="{FF2B5EF4-FFF2-40B4-BE49-F238E27FC236}">
                <a16:creationId xmlns:a16="http://schemas.microsoft.com/office/drawing/2014/main" id="{A0AB2282-F18A-444D-82B8-DB53ECBB8825}"/>
              </a:ext>
            </a:extLst>
          </p:cNvPr>
          <p:cNvSpPr/>
          <p:nvPr userDrawn="1"/>
        </p:nvSpPr>
        <p:spPr>
          <a:xfrm>
            <a:off x="-345903" y="-475319"/>
            <a:ext cx="1365097" cy="1365211"/>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11" name="Cercle : creux 10">
            <a:extLst>
              <a:ext uri="{FF2B5EF4-FFF2-40B4-BE49-F238E27FC236}">
                <a16:creationId xmlns:a16="http://schemas.microsoft.com/office/drawing/2014/main" id="{2AD5A438-0B4C-4246-8D60-84BFBEB2E9C4}"/>
              </a:ext>
            </a:extLst>
          </p:cNvPr>
          <p:cNvSpPr/>
          <p:nvPr userDrawn="1"/>
        </p:nvSpPr>
        <p:spPr>
          <a:xfrm rot="5400000">
            <a:off x="373467" y="695350"/>
            <a:ext cx="343398" cy="343398"/>
          </a:xfrm>
          <a:prstGeom prst="donut">
            <a:avLst>
              <a:gd name="adj" fmla="val 15438"/>
            </a:avLst>
          </a:prstGeom>
          <a:solidFill>
            <a:srgbClr val="EEA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92310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E1146-DA73-48C9-9245-F0D799E6E13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A97C768-F1D1-40DF-899E-895A1C696A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376F6FC-22E6-4123-8694-5D131E6878B5}"/>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B56342E3-40F5-42A3-B085-34FC1EAFD0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3185B0-1880-46E3-8471-F13414553692}"/>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3061352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2BA611-6ED7-4C2E-A1B4-DD65232A730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91AA488-5DC1-4E93-AF7C-DDA021D30F2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D9746C8-A86B-4BB0-81D9-8BB13CD2AE5B}"/>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39685C97-3133-4C85-ABA9-8C2BEA94ED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836C57-6278-4913-91F0-FF249292D886}"/>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3135686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64D882-7069-47B8-96D4-587624D9DCE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455E6EB-39DE-4CD2-82D3-078227EEE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A1021EB-A539-491A-A96F-47A7E4801F67}"/>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0C438E04-4A2B-40EB-A207-DB1F2F1D8A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4A3E45-442E-411A-8F22-CD92A0362CD5}"/>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3469187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056D4-C85A-4BD0-84D5-25F63FCFA3B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7C859A0-A5BC-473D-8950-11C3F432D78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763868B-9C0F-4027-9365-0C97DD0C590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36CD4D0-4BFE-4F30-B977-C5E0A38ADB43}"/>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6" name="Espace réservé du pied de page 5">
            <a:extLst>
              <a:ext uri="{FF2B5EF4-FFF2-40B4-BE49-F238E27FC236}">
                <a16:creationId xmlns:a16="http://schemas.microsoft.com/office/drawing/2014/main" id="{877FDFEB-2AB6-4AB8-9A93-10EACCC9A6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75C740E-A81C-4111-8DED-6431DA9C1A5A}"/>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3454190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908B3-CD18-49BD-922A-EDB9CD61D84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FAA78E3-48B2-4D37-966B-E6C36DF56A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5C7088D-5414-4A91-890B-B442A4C9F6E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C8494EC-B1AB-48F7-8D65-82884E7ABE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857E1AA-19F3-4177-8CFB-D78B45AC766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ECF0BEC-5856-4482-9E2F-F19C985EDCA9}"/>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8" name="Espace réservé du pied de page 7">
            <a:extLst>
              <a:ext uri="{FF2B5EF4-FFF2-40B4-BE49-F238E27FC236}">
                <a16:creationId xmlns:a16="http://schemas.microsoft.com/office/drawing/2014/main" id="{AF2E325E-097E-4F0F-8D12-B06233D73B1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B3C6A43-24CC-4013-9CC6-B7C6678D1044}"/>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2389716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EE6748-B30A-4290-B6B4-10B064DCFD3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15312A1-44C6-47BA-9B4E-6D991F1738BB}"/>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4" name="Espace réservé du pied de page 3">
            <a:extLst>
              <a:ext uri="{FF2B5EF4-FFF2-40B4-BE49-F238E27FC236}">
                <a16:creationId xmlns:a16="http://schemas.microsoft.com/office/drawing/2014/main" id="{00015FB6-CC2A-4470-9193-547BDA6CF3A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DBA2D7B-8F6A-4545-A46E-AD59175D768D}"/>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1510065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1BC389D-66F7-4929-85FA-96E46D9A1E6D}"/>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3" name="Espace réservé du pied de page 2">
            <a:extLst>
              <a:ext uri="{FF2B5EF4-FFF2-40B4-BE49-F238E27FC236}">
                <a16:creationId xmlns:a16="http://schemas.microsoft.com/office/drawing/2014/main" id="{9298C32F-CCE4-4F74-8D76-7B0500C3FFA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55DF978-81F7-4E4D-B96B-E1C886E8C986}"/>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302743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OUV">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03E55B-59CE-4344-BAA7-123D072820B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ABF01867-6D9D-4C86-B39C-9F1F95F5AC2F}"/>
              </a:ext>
            </a:extLst>
          </p:cNvPr>
          <p:cNvGrpSpPr/>
          <p:nvPr userDrawn="1"/>
        </p:nvGrpSpPr>
        <p:grpSpPr>
          <a:xfrm>
            <a:off x="3400360" y="2268000"/>
            <a:ext cx="5398482" cy="1785938"/>
            <a:chOff x="2801866" y="2335655"/>
            <a:chExt cx="6595470" cy="2181929"/>
          </a:xfrm>
        </p:grpSpPr>
        <p:sp>
          <p:nvSpPr>
            <p:cNvPr id="6" name="Forme libre : forme 5">
              <a:extLst>
                <a:ext uri="{FF2B5EF4-FFF2-40B4-BE49-F238E27FC236}">
                  <a16:creationId xmlns:a16="http://schemas.microsoft.com/office/drawing/2014/main" id="{8298CE3D-249E-491C-A29C-206EEEAFF362}"/>
                </a:ext>
              </a:extLst>
            </p:cNvPr>
            <p:cNvSpPr/>
            <p:nvPr/>
          </p:nvSpPr>
          <p:spPr>
            <a:xfrm>
              <a:off x="6470690" y="2339774"/>
              <a:ext cx="1090704" cy="2177810"/>
            </a:xfrm>
            <a:custGeom>
              <a:avLst/>
              <a:gdLst>
                <a:gd name="connsiteX0" fmla="*/ -221 w 906923"/>
                <a:gd name="connsiteY0" fmla="*/ 37237 h 1810854"/>
                <a:gd name="connsiteX1" fmla="*/ -221 w 906923"/>
                <a:gd name="connsiteY1" fmla="*/ 240384 h 1810854"/>
                <a:gd name="connsiteX2" fmla="*/ 34645 w 906923"/>
                <a:gd name="connsiteY2" fmla="*/ 277639 h 1810854"/>
                <a:gd name="connsiteX3" fmla="*/ 627214 w 906923"/>
                <a:gd name="connsiteY3" fmla="*/ 939967 h 1810854"/>
                <a:gd name="connsiteX4" fmla="*/ 335217 w 906923"/>
                <a:gd name="connsiteY4" fmla="*/ 1436489 h 1810854"/>
                <a:gd name="connsiteX5" fmla="*/ 283369 w 906923"/>
                <a:gd name="connsiteY5" fmla="*/ 1425129 h 1810854"/>
                <a:gd name="connsiteX6" fmla="*/ 277436 w 906923"/>
                <a:gd name="connsiteY6" fmla="*/ 1404857 h 1810854"/>
                <a:gd name="connsiteX7" fmla="*/ 277436 w 906923"/>
                <a:gd name="connsiteY7" fmla="*/ 813552 h 1810854"/>
                <a:gd name="connsiteX8" fmla="*/ 240040 w 906923"/>
                <a:gd name="connsiteY8" fmla="*/ 776157 h 1810854"/>
                <a:gd name="connsiteX9" fmla="*/ 37316 w 906923"/>
                <a:gd name="connsiteY9" fmla="*/ 776157 h 1810854"/>
                <a:gd name="connsiteX10" fmla="*/ -80 w 906923"/>
                <a:gd name="connsiteY10" fmla="*/ 813552 h 1810854"/>
                <a:gd name="connsiteX11" fmla="*/ -80 w 906923"/>
                <a:gd name="connsiteY11" fmla="*/ 1773192 h 1810854"/>
                <a:gd name="connsiteX12" fmla="*/ 37541 w 906923"/>
                <a:gd name="connsiteY12" fmla="*/ 1810644 h 1810854"/>
                <a:gd name="connsiteX13" fmla="*/ 39565 w 906923"/>
                <a:gd name="connsiteY13" fmla="*/ 1810587 h 1810854"/>
                <a:gd name="connsiteX14" fmla="*/ 905842 w 906923"/>
                <a:gd name="connsiteY14" fmla="*/ 866117 h 1810854"/>
                <a:gd name="connsiteX15" fmla="*/ 39565 w 906923"/>
                <a:gd name="connsiteY15" fmla="*/ -159 h 1810854"/>
                <a:gd name="connsiteX16" fmla="*/ -24 w 906923"/>
                <a:gd name="connsiteY16" fmla="*/ 35494 h 1810854"/>
                <a:gd name="connsiteX17" fmla="*/ -80 w 906923"/>
                <a:gd name="connsiteY17" fmla="*/ 37237 h 18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6923" h="1810854">
                  <a:moveTo>
                    <a:pt x="-221" y="37237"/>
                  </a:moveTo>
                  <a:lnTo>
                    <a:pt x="-221" y="240384"/>
                  </a:lnTo>
                  <a:cubicBezTo>
                    <a:pt x="-333" y="260094"/>
                    <a:pt x="14976" y="276444"/>
                    <a:pt x="34645" y="277639"/>
                  </a:cubicBezTo>
                  <a:cubicBezTo>
                    <a:pt x="381175" y="296899"/>
                    <a:pt x="646475" y="593437"/>
                    <a:pt x="627214" y="939967"/>
                  </a:cubicBezTo>
                  <a:cubicBezTo>
                    <a:pt x="615939" y="1142959"/>
                    <a:pt x="507140" y="1327956"/>
                    <a:pt x="335217" y="1436489"/>
                  </a:cubicBezTo>
                  <a:cubicBezTo>
                    <a:pt x="317757" y="1447665"/>
                    <a:pt x="294546" y="1442576"/>
                    <a:pt x="283369" y="1425129"/>
                  </a:cubicBezTo>
                  <a:cubicBezTo>
                    <a:pt x="279489" y="1419070"/>
                    <a:pt x="277436" y="1412041"/>
                    <a:pt x="277436" y="1404857"/>
                  </a:cubicBezTo>
                  <a:lnTo>
                    <a:pt x="277436" y="813552"/>
                  </a:lnTo>
                  <a:cubicBezTo>
                    <a:pt x="277436" y="792900"/>
                    <a:pt x="260692" y="776157"/>
                    <a:pt x="240040" y="776157"/>
                  </a:cubicBezTo>
                  <a:lnTo>
                    <a:pt x="37316" y="776157"/>
                  </a:lnTo>
                  <a:cubicBezTo>
                    <a:pt x="16663" y="776157"/>
                    <a:pt x="-80" y="792900"/>
                    <a:pt x="-80" y="813552"/>
                  </a:cubicBezTo>
                  <a:lnTo>
                    <a:pt x="-80" y="1773192"/>
                  </a:lnTo>
                  <a:cubicBezTo>
                    <a:pt x="-38" y="1793928"/>
                    <a:pt x="16804" y="1810686"/>
                    <a:pt x="37541" y="1810644"/>
                  </a:cubicBezTo>
                  <a:cubicBezTo>
                    <a:pt x="38215" y="1810644"/>
                    <a:pt x="38890" y="1810630"/>
                    <a:pt x="39565" y="1810587"/>
                  </a:cubicBezTo>
                  <a:cubicBezTo>
                    <a:pt x="539587" y="1788993"/>
                    <a:pt x="927436" y="1366153"/>
                    <a:pt x="905842" y="866117"/>
                  </a:cubicBezTo>
                  <a:cubicBezTo>
                    <a:pt x="885569" y="396350"/>
                    <a:pt x="509347" y="20128"/>
                    <a:pt x="39565" y="-159"/>
                  </a:cubicBezTo>
                  <a:cubicBezTo>
                    <a:pt x="18786" y="-1241"/>
                    <a:pt x="1058" y="14715"/>
                    <a:pt x="-24" y="35494"/>
                  </a:cubicBezTo>
                  <a:cubicBezTo>
                    <a:pt x="-67" y="36070"/>
                    <a:pt x="-80" y="36661"/>
                    <a:pt x="-80" y="37237"/>
                  </a:cubicBezTo>
                </a:path>
              </a:pathLst>
            </a:custGeom>
            <a:solidFill>
              <a:schemeClr val="tx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7" name="Forme libre : forme 6">
              <a:extLst>
                <a:ext uri="{FF2B5EF4-FFF2-40B4-BE49-F238E27FC236}">
                  <a16:creationId xmlns:a16="http://schemas.microsoft.com/office/drawing/2014/main" id="{79EEA94E-8FCE-4358-8A21-2E1E43FDD575}"/>
                </a:ext>
              </a:extLst>
            </p:cNvPr>
            <p:cNvSpPr/>
            <p:nvPr/>
          </p:nvSpPr>
          <p:spPr>
            <a:xfrm>
              <a:off x="4638295" y="2340563"/>
              <a:ext cx="1090870" cy="2166470"/>
            </a:xfrm>
            <a:custGeom>
              <a:avLst/>
              <a:gdLst>
                <a:gd name="connsiteX0" fmla="*/ 428847 w 907061"/>
                <a:gd name="connsiteY0" fmla="*/ 1014496 h 1801425"/>
                <a:gd name="connsiteX1" fmla="*/ 459143 w 907061"/>
                <a:gd name="connsiteY1" fmla="*/ 1050852 h 1801425"/>
                <a:gd name="connsiteX2" fmla="*/ 464415 w 907061"/>
                <a:gd name="connsiteY2" fmla="*/ 1050908 h 1801425"/>
                <a:gd name="connsiteX3" fmla="*/ 796901 w 907061"/>
                <a:gd name="connsiteY3" fmla="*/ 1050908 h 1801425"/>
                <a:gd name="connsiteX4" fmla="*/ 832048 w 907061"/>
                <a:gd name="connsiteY4" fmla="*/ 1013540 h 1801425"/>
                <a:gd name="connsiteX5" fmla="*/ 832048 w 907061"/>
                <a:gd name="connsiteY5" fmla="*/ 1013512 h 1801425"/>
                <a:gd name="connsiteX6" fmla="*/ 832048 w 907061"/>
                <a:gd name="connsiteY6" fmla="*/ 810646 h 1801425"/>
                <a:gd name="connsiteX7" fmla="*/ 796930 w 907061"/>
                <a:gd name="connsiteY7" fmla="*/ 773251 h 1801425"/>
                <a:gd name="connsiteX8" fmla="*/ 796901 w 907061"/>
                <a:gd name="connsiteY8" fmla="*/ 773251 h 1801425"/>
                <a:gd name="connsiteX9" fmla="*/ 460901 w 907061"/>
                <a:gd name="connsiteY9" fmla="*/ 773251 h 1801425"/>
                <a:gd name="connsiteX10" fmla="*/ 428566 w 907061"/>
                <a:gd name="connsiteY10" fmla="*/ 806977 h 1801425"/>
                <a:gd name="connsiteX11" fmla="*/ 428847 w 907061"/>
                <a:gd name="connsiteY11" fmla="*/ 810646 h 1801425"/>
                <a:gd name="connsiteX12" fmla="*/ 906840 w 907061"/>
                <a:gd name="connsiteY12" fmla="*/ 239727 h 1801425"/>
                <a:gd name="connsiteX13" fmla="*/ 906840 w 907061"/>
                <a:gd name="connsiteY13" fmla="*/ 36580 h 1801425"/>
                <a:gd name="connsiteX14" fmla="*/ 868010 w 907061"/>
                <a:gd name="connsiteY14" fmla="*/ -197 h 1801425"/>
                <a:gd name="connsiteX15" fmla="*/ 866351 w 907061"/>
                <a:gd name="connsiteY15" fmla="*/ -113 h 1801425"/>
                <a:gd name="connsiteX16" fmla="*/ -222 w 907061"/>
                <a:gd name="connsiteY16" fmla="*/ 685946 h 1801425"/>
                <a:gd name="connsiteX17" fmla="*/ -222 w 907061"/>
                <a:gd name="connsiteY17" fmla="*/ 1763819 h 1801425"/>
                <a:gd name="connsiteX18" fmla="*/ 37315 w 907061"/>
                <a:gd name="connsiteY18" fmla="*/ 1801215 h 1801425"/>
                <a:gd name="connsiteX19" fmla="*/ 240040 w 907061"/>
                <a:gd name="connsiteY19" fmla="*/ 1801215 h 1801425"/>
                <a:gd name="connsiteX20" fmla="*/ 277436 w 907061"/>
                <a:gd name="connsiteY20" fmla="*/ 1763819 h 1801425"/>
                <a:gd name="connsiteX21" fmla="*/ 277436 w 907061"/>
                <a:gd name="connsiteY21" fmla="*/ 735855 h 1801425"/>
                <a:gd name="connsiteX22" fmla="*/ 871131 w 907061"/>
                <a:gd name="connsiteY22" fmla="*/ 276982 h 1801425"/>
                <a:gd name="connsiteX23" fmla="*/ 906136 w 907061"/>
                <a:gd name="connsiteY23" fmla="*/ 239727 h 18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061" h="1801425">
                  <a:moveTo>
                    <a:pt x="428847" y="1014496"/>
                  </a:moveTo>
                  <a:cubicBezTo>
                    <a:pt x="427174" y="1032899"/>
                    <a:pt x="440741" y="1049178"/>
                    <a:pt x="459143" y="1050852"/>
                  </a:cubicBezTo>
                  <a:cubicBezTo>
                    <a:pt x="460901" y="1051006"/>
                    <a:pt x="462658" y="1051020"/>
                    <a:pt x="464415" y="1050908"/>
                  </a:cubicBezTo>
                  <a:lnTo>
                    <a:pt x="796901" y="1050908"/>
                  </a:lnTo>
                  <a:cubicBezTo>
                    <a:pt x="816921" y="1050303"/>
                    <a:pt x="832666" y="1033573"/>
                    <a:pt x="832048" y="1013540"/>
                  </a:cubicBezTo>
                  <a:cubicBezTo>
                    <a:pt x="832048" y="1013540"/>
                    <a:pt x="832048" y="1013526"/>
                    <a:pt x="832048" y="1013512"/>
                  </a:cubicBezTo>
                  <a:lnTo>
                    <a:pt x="832048" y="810646"/>
                  </a:lnTo>
                  <a:cubicBezTo>
                    <a:pt x="832681" y="790627"/>
                    <a:pt x="816963" y="773883"/>
                    <a:pt x="796930" y="773251"/>
                  </a:cubicBezTo>
                  <a:cubicBezTo>
                    <a:pt x="796930" y="773251"/>
                    <a:pt x="796915" y="773251"/>
                    <a:pt x="796901" y="773251"/>
                  </a:cubicBezTo>
                  <a:lnTo>
                    <a:pt x="460901" y="773251"/>
                  </a:lnTo>
                  <a:cubicBezTo>
                    <a:pt x="442653" y="773630"/>
                    <a:pt x="428186" y="788729"/>
                    <a:pt x="428566" y="806977"/>
                  </a:cubicBezTo>
                  <a:cubicBezTo>
                    <a:pt x="428594" y="808200"/>
                    <a:pt x="428679" y="809423"/>
                    <a:pt x="428847" y="810646"/>
                  </a:cubicBezTo>
                  <a:close/>
                  <a:moveTo>
                    <a:pt x="906840" y="239727"/>
                  </a:moveTo>
                  <a:lnTo>
                    <a:pt x="906840" y="36580"/>
                  </a:lnTo>
                  <a:cubicBezTo>
                    <a:pt x="906277" y="15703"/>
                    <a:pt x="888887" y="-759"/>
                    <a:pt x="868010" y="-197"/>
                  </a:cubicBezTo>
                  <a:cubicBezTo>
                    <a:pt x="867447" y="-183"/>
                    <a:pt x="866899" y="-155"/>
                    <a:pt x="866351" y="-113"/>
                  </a:cubicBezTo>
                  <a:cubicBezTo>
                    <a:pt x="384984" y="20835"/>
                    <a:pt x="-222" y="199660"/>
                    <a:pt x="-222" y="685946"/>
                  </a:cubicBezTo>
                  <a:lnTo>
                    <a:pt x="-222" y="1763819"/>
                  </a:lnTo>
                  <a:cubicBezTo>
                    <a:pt x="-151" y="1784499"/>
                    <a:pt x="16635" y="1801215"/>
                    <a:pt x="37315" y="1801215"/>
                  </a:cubicBezTo>
                  <a:lnTo>
                    <a:pt x="240040" y="1801215"/>
                  </a:lnTo>
                  <a:cubicBezTo>
                    <a:pt x="260692" y="1801215"/>
                    <a:pt x="277436" y="1784471"/>
                    <a:pt x="277436" y="1763819"/>
                  </a:cubicBezTo>
                  <a:lnTo>
                    <a:pt x="277436" y="735855"/>
                  </a:lnTo>
                  <a:cubicBezTo>
                    <a:pt x="277436" y="400979"/>
                    <a:pt x="540754" y="295118"/>
                    <a:pt x="871131" y="276982"/>
                  </a:cubicBezTo>
                  <a:cubicBezTo>
                    <a:pt x="890827" y="275787"/>
                    <a:pt x="906179" y="259451"/>
                    <a:pt x="906136" y="239727"/>
                  </a:cubicBezTo>
                </a:path>
              </a:pathLst>
            </a:custGeom>
            <a:solidFill>
              <a:schemeClr val="accent1"/>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8" name="Forme libre : forme 7">
              <a:extLst>
                <a:ext uri="{FF2B5EF4-FFF2-40B4-BE49-F238E27FC236}">
                  <a16:creationId xmlns:a16="http://schemas.microsoft.com/office/drawing/2014/main" id="{0AC4474A-B552-40D9-9B92-24CD446CAC14}"/>
                </a:ext>
              </a:extLst>
            </p:cNvPr>
            <p:cNvSpPr/>
            <p:nvPr/>
          </p:nvSpPr>
          <p:spPr>
            <a:xfrm>
              <a:off x="8304246" y="2348220"/>
              <a:ext cx="1093090" cy="2162701"/>
            </a:xfrm>
            <a:custGeom>
              <a:avLst/>
              <a:gdLst>
                <a:gd name="connsiteX0" fmla="*/ -222 w 908907"/>
                <a:gd name="connsiteY0" fmla="*/ 821712 h 1798291"/>
                <a:gd name="connsiteX1" fmla="*/ -222 w 908907"/>
                <a:gd name="connsiteY1" fmla="*/ 1743393 h 1798291"/>
                <a:gd name="connsiteX2" fmla="*/ 37455 w 908907"/>
                <a:gd name="connsiteY2" fmla="*/ 1798081 h 1798291"/>
                <a:gd name="connsiteX3" fmla="*/ 240884 w 908907"/>
                <a:gd name="connsiteY3" fmla="*/ 1798081 h 1798291"/>
                <a:gd name="connsiteX4" fmla="*/ 278420 w 908907"/>
                <a:gd name="connsiteY4" fmla="*/ 1743393 h 1798291"/>
                <a:gd name="connsiteX5" fmla="*/ 278420 w 908907"/>
                <a:gd name="connsiteY5" fmla="*/ 821712 h 1798291"/>
                <a:gd name="connsiteX6" fmla="*/ 240884 w 908907"/>
                <a:gd name="connsiteY6" fmla="*/ 766884 h 1798291"/>
                <a:gd name="connsiteX7" fmla="*/ 37455 w 908907"/>
                <a:gd name="connsiteY7" fmla="*/ 766884 h 1798291"/>
                <a:gd name="connsiteX8" fmla="*/ -222 w 908907"/>
                <a:gd name="connsiteY8" fmla="*/ 821712 h 1798291"/>
                <a:gd name="connsiteX9" fmla="*/ 908527 w 908907"/>
                <a:gd name="connsiteY9" fmla="*/ 760838 h 1798291"/>
                <a:gd name="connsiteX10" fmla="*/ 41814 w 908907"/>
                <a:gd name="connsiteY10" fmla="*/ -12 h 1798291"/>
                <a:gd name="connsiteX11" fmla="*/ 40267 w 908907"/>
                <a:gd name="connsiteY11" fmla="*/ -12 h 1798291"/>
                <a:gd name="connsiteX12" fmla="*/ 3152 w 908907"/>
                <a:gd name="connsiteY12" fmla="*/ 24168 h 1798291"/>
                <a:gd name="connsiteX13" fmla="*/ 4137 w 908907"/>
                <a:gd name="connsiteY13" fmla="*/ 247840 h 1798291"/>
                <a:gd name="connsiteX14" fmla="*/ 40829 w 908907"/>
                <a:gd name="connsiteY14" fmla="*/ 271740 h 1798291"/>
                <a:gd name="connsiteX15" fmla="*/ 651957 w 908907"/>
                <a:gd name="connsiteY15" fmla="*/ 763791 h 1798291"/>
                <a:gd name="connsiteX16" fmla="*/ 442765 w 908907"/>
                <a:gd name="connsiteY16" fmla="*/ 1130158 h 1798291"/>
                <a:gd name="connsiteX17" fmla="*/ 423505 w 908907"/>
                <a:gd name="connsiteY17" fmla="*/ 1165726 h 1798291"/>
                <a:gd name="connsiteX18" fmla="*/ 426035 w 908907"/>
                <a:gd name="connsiteY18" fmla="*/ 1420186 h 1798291"/>
                <a:gd name="connsiteX19" fmla="*/ 446420 w 908907"/>
                <a:gd name="connsiteY19" fmla="*/ 1440571 h 1798291"/>
                <a:gd name="connsiteX20" fmla="*/ 908527 w 908907"/>
                <a:gd name="connsiteY20" fmla="*/ 760276 h 179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907" h="1798291">
                  <a:moveTo>
                    <a:pt x="-222" y="821712"/>
                  </a:moveTo>
                  <a:lnTo>
                    <a:pt x="-222" y="1743393"/>
                  </a:lnTo>
                  <a:cubicBezTo>
                    <a:pt x="-222" y="1773619"/>
                    <a:pt x="16649" y="1798081"/>
                    <a:pt x="37455" y="1798081"/>
                  </a:cubicBezTo>
                  <a:lnTo>
                    <a:pt x="240884" y="1798081"/>
                  </a:lnTo>
                  <a:cubicBezTo>
                    <a:pt x="261550" y="1798081"/>
                    <a:pt x="278420" y="1773619"/>
                    <a:pt x="278420" y="1743393"/>
                  </a:cubicBezTo>
                  <a:lnTo>
                    <a:pt x="278420" y="821712"/>
                  </a:lnTo>
                  <a:cubicBezTo>
                    <a:pt x="278420" y="791486"/>
                    <a:pt x="261550" y="766884"/>
                    <a:pt x="240884" y="766884"/>
                  </a:cubicBezTo>
                  <a:lnTo>
                    <a:pt x="37455" y="766884"/>
                  </a:lnTo>
                  <a:cubicBezTo>
                    <a:pt x="16649" y="766884"/>
                    <a:pt x="-222" y="791486"/>
                    <a:pt x="-222" y="821712"/>
                  </a:cubicBezTo>
                  <a:moveTo>
                    <a:pt x="908527" y="760838"/>
                  </a:moveTo>
                  <a:cubicBezTo>
                    <a:pt x="918648" y="297889"/>
                    <a:pt x="444593" y="-9151"/>
                    <a:pt x="41814" y="-12"/>
                  </a:cubicBezTo>
                  <a:lnTo>
                    <a:pt x="40267" y="-12"/>
                  </a:lnTo>
                  <a:cubicBezTo>
                    <a:pt x="19741" y="-12"/>
                    <a:pt x="3152" y="10953"/>
                    <a:pt x="3152" y="24168"/>
                  </a:cubicBezTo>
                  <a:lnTo>
                    <a:pt x="4137" y="247840"/>
                  </a:lnTo>
                  <a:cubicBezTo>
                    <a:pt x="4137" y="260774"/>
                    <a:pt x="20304" y="272162"/>
                    <a:pt x="40829" y="271740"/>
                  </a:cubicBezTo>
                  <a:cubicBezTo>
                    <a:pt x="401854" y="270616"/>
                    <a:pt x="656175" y="509330"/>
                    <a:pt x="651957" y="763791"/>
                  </a:cubicBezTo>
                  <a:cubicBezTo>
                    <a:pt x="648583" y="920403"/>
                    <a:pt x="570839" y="1015861"/>
                    <a:pt x="442765" y="1130158"/>
                  </a:cubicBezTo>
                  <a:cubicBezTo>
                    <a:pt x="431237" y="1138438"/>
                    <a:pt x="424151" y="1151555"/>
                    <a:pt x="423505" y="1165726"/>
                  </a:cubicBezTo>
                  <a:lnTo>
                    <a:pt x="426035" y="1420186"/>
                  </a:lnTo>
                  <a:cubicBezTo>
                    <a:pt x="426035" y="1437057"/>
                    <a:pt x="429409" y="1448304"/>
                    <a:pt x="446420" y="1440571"/>
                  </a:cubicBezTo>
                  <a:cubicBezTo>
                    <a:pt x="711003" y="1321776"/>
                    <a:pt x="908807" y="1070409"/>
                    <a:pt x="908527" y="760276"/>
                  </a:cubicBezTo>
                </a:path>
              </a:pathLst>
            </a:custGeom>
            <a:solidFill>
              <a:srgbClr val="41A7E0"/>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9" name="Forme libre : forme 8">
              <a:extLst>
                <a:ext uri="{FF2B5EF4-FFF2-40B4-BE49-F238E27FC236}">
                  <a16:creationId xmlns:a16="http://schemas.microsoft.com/office/drawing/2014/main" id="{D9AA06D5-3D7A-4BD7-9258-4A4C59ACC1D1}"/>
                </a:ext>
              </a:extLst>
            </p:cNvPr>
            <p:cNvSpPr/>
            <p:nvPr/>
          </p:nvSpPr>
          <p:spPr>
            <a:xfrm>
              <a:off x="2801866" y="2335655"/>
              <a:ext cx="1087573" cy="2171378"/>
            </a:xfrm>
            <a:custGeom>
              <a:avLst/>
              <a:gdLst>
                <a:gd name="connsiteX0" fmla="*/ 904099 w 904320"/>
                <a:gd name="connsiteY0" fmla="*/ 1767843 h 1805506"/>
                <a:gd name="connsiteX1" fmla="*/ 866197 w 904320"/>
                <a:gd name="connsiteY1" fmla="*/ 1805295 h 1805506"/>
                <a:gd name="connsiteX2" fmla="*/ 864313 w 904320"/>
                <a:gd name="connsiteY2" fmla="*/ 1805238 h 1805506"/>
                <a:gd name="connsiteX3" fmla="*/ 637 w 904320"/>
                <a:gd name="connsiteY3" fmla="*/ 863510 h 1805506"/>
                <a:gd name="connsiteX4" fmla="*/ 864313 w 904320"/>
                <a:gd name="connsiteY4" fmla="*/ -165 h 1805506"/>
                <a:gd name="connsiteX5" fmla="*/ 903776 w 904320"/>
                <a:gd name="connsiteY5" fmla="*/ 35642 h 1805506"/>
                <a:gd name="connsiteX6" fmla="*/ 903818 w 904320"/>
                <a:gd name="connsiteY6" fmla="*/ 37230 h 1805506"/>
                <a:gd name="connsiteX7" fmla="*/ 903818 w 904320"/>
                <a:gd name="connsiteY7" fmla="*/ 239674 h 1805506"/>
                <a:gd name="connsiteX8" fmla="*/ 869093 w 904320"/>
                <a:gd name="connsiteY8" fmla="*/ 276789 h 1805506"/>
                <a:gd name="connsiteX9" fmla="*/ 281022 w 904320"/>
                <a:gd name="connsiteY9" fmla="*/ 939932 h 1805506"/>
                <a:gd name="connsiteX10" fmla="*/ 869093 w 904320"/>
                <a:gd name="connsiteY10" fmla="*/ 1528003 h 1805506"/>
                <a:gd name="connsiteX11" fmla="*/ 903818 w 904320"/>
                <a:gd name="connsiteY11" fmla="*/ 1565118 h 180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20" h="1805506">
                  <a:moveTo>
                    <a:pt x="904099" y="1767843"/>
                  </a:moveTo>
                  <a:cubicBezTo>
                    <a:pt x="903973" y="1788649"/>
                    <a:pt x="887004" y="1805421"/>
                    <a:pt x="866197" y="1805295"/>
                  </a:cubicBezTo>
                  <a:cubicBezTo>
                    <a:pt x="865564" y="1805295"/>
                    <a:pt x="864946" y="1805281"/>
                    <a:pt x="864313" y="1805238"/>
                  </a:cubicBezTo>
                  <a:cubicBezTo>
                    <a:pt x="365767" y="1783687"/>
                    <a:pt x="-20914" y="1362056"/>
                    <a:pt x="637" y="863510"/>
                  </a:cubicBezTo>
                  <a:cubicBezTo>
                    <a:pt x="20896" y="395162"/>
                    <a:pt x="395965" y="20093"/>
                    <a:pt x="864313" y="-165"/>
                  </a:cubicBezTo>
                  <a:cubicBezTo>
                    <a:pt x="885092" y="-1178"/>
                    <a:pt x="902763" y="14849"/>
                    <a:pt x="903776" y="35642"/>
                  </a:cubicBezTo>
                  <a:cubicBezTo>
                    <a:pt x="903804" y="36162"/>
                    <a:pt x="903818" y="36696"/>
                    <a:pt x="903818" y="37230"/>
                  </a:cubicBezTo>
                  <a:lnTo>
                    <a:pt x="903818" y="239674"/>
                  </a:lnTo>
                  <a:cubicBezTo>
                    <a:pt x="903930" y="259300"/>
                    <a:pt x="888691" y="275594"/>
                    <a:pt x="869093" y="276789"/>
                  </a:cubicBezTo>
                  <a:cubicBezTo>
                    <a:pt x="523575" y="297511"/>
                    <a:pt x="260286" y="594414"/>
                    <a:pt x="281022" y="939932"/>
                  </a:cubicBezTo>
                  <a:cubicBezTo>
                    <a:pt x="300001" y="1256518"/>
                    <a:pt x="552508" y="1509010"/>
                    <a:pt x="869093" y="1528003"/>
                  </a:cubicBezTo>
                  <a:cubicBezTo>
                    <a:pt x="888691" y="1529198"/>
                    <a:pt x="903930" y="1545492"/>
                    <a:pt x="903818" y="1565118"/>
                  </a:cubicBezTo>
                  <a:close/>
                </a:path>
              </a:pathLst>
            </a:custGeom>
            <a:solidFill>
              <a:schemeClr val="bg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grpSp>
      <p:sp>
        <p:nvSpPr>
          <p:cNvPr id="10" name="ZoneTexte 9">
            <a:extLst>
              <a:ext uri="{FF2B5EF4-FFF2-40B4-BE49-F238E27FC236}">
                <a16:creationId xmlns:a16="http://schemas.microsoft.com/office/drawing/2014/main" id="{6687FA40-8C41-4558-B1BD-7B5647D6947D}"/>
              </a:ext>
            </a:extLst>
          </p:cNvPr>
          <p:cNvSpPr txBox="1"/>
          <p:nvPr userDrawn="1"/>
        </p:nvSpPr>
        <p:spPr>
          <a:xfrm>
            <a:off x="2795516" y="4280400"/>
            <a:ext cx="659547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400" b="0" i="0" u="none" strike="noStrike" kern="1200" cap="none" spc="60" normalizeH="0" baseline="0" noProof="0">
                <a:ln>
                  <a:noFill/>
                </a:ln>
                <a:solidFill>
                  <a:schemeClr val="tx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Protection Juridique Indépendante</a:t>
            </a:r>
            <a:endParaRPr kumimoji="0" lang="fr-FR" sz="3200" b="0" i="0" u="none" strike="noStrike" kern="1200" cap="none" spc="60" normalizeH="0" baseline="0" noProof="0">
              <a:ln>
                <a:noFill/>
              </a:ln>
              <a:solidFill>
                <a:schemeClr val="tx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72467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7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4D43D-125B-4F71-8714-E0CB38AC672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B3E0B5D-49C7-4131-A2DE-CEC0697725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6CA87AC-2867-45B6-8043-9F94778969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941DBF-7E10-4977-9BC5-62CBD56F11A7}"/>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6" name="Espace réservé du pied de page 5">
            <a:extLst>
              <a:ext uri="{FF2B5EF4-FFF2-40B4-BE49-F238E27FC236}">
                <a16:creationId xmlns:a16="http://schemas.microsoft.com/office/drawing/2014/main" id="{A65BD7AA-3BA7-47CB-8C87-A854B9B20D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8B5F3D-1969-4F1E-966F-717C53B62942}"/>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1987156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61930A-8D54-4D6A-90F4-4EE52718B6B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77AAC01-D1D3-40ED-A787-C004F97D9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A4DACC9-3613-4B46-B937-9639C0F2F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E7100BC-89CF-4147-B082-7AE763FBB87D}"/>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6" name="Espace réservé du pied de page 5">
            <a:extLst>
              <a:ext uri="{FF2B5EF4-FFF2-40B4-BE49-F238E27FC236}">
                <a16:creationId xmlns:a16="http://schemas.microsoft.com/office/drawing/2014/main" id="{64DAF109-28CF-451F-9CC3-6F9683D1EEA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57727B3-F4EB-44AF-9F6C-9EACE6A21D6D}"/>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2927172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A2AEF2-3167-4B45-9BF7-B5231AD54E5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5629EAB-2C50-4770-983B-66DC482A551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A31B2A-3A84-4DB3-A170-F34F581EF0E5}"/>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30FE2773-1ECD-4484-A677-7507BB6B47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BAAE16-BDF6-4908-A0E4-2DDB45866449}"/>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1274175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A240AE6-9F55-4E34-81D5-10D6CF46DDB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AF26E8E-54EB-4441-80C8-B3B2FA5AA82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2079FA-A9F6-4990-8C14-E462602003F9}"/>
              </a:ext>
            </a:extLst>
          </p:cNvPr>
          <p:cNvSpPr>
            <a:spLocks noGrp="1"/>
          </p:cNvSpPr>
          <p:nvPr>
            <p:ph type="dt" sz="half" idx="10"/>
          </p:nvPr>
        </p:nvSpPr>
        <p:spPr/>
        <p:txBody>
          <a:bodyPr/>
          <a:lstStyle/>
          <a:p>
            <a:fld id="{48735F3B-F1DC-424C-8B26-9891AE6233B0}"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FE1A5E8A-2F8D-478E-9A82-3AFECA973E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339D704-1F39-4CC5-80FC-3C69F7F218B7}"/>
              </a:ext>
            </a:extLst>
          </p:cNvPr>
          <p:cNvSpPr>
            <a:spLocks noGrp="1"/>
          </p:cNvSpPr>
          <p:nvPr>
            <p:ph type="sldNum" sz="quarter" idx="12"/>
          </p:nvPr>
        </p:nvSpPr>
        <p:spPr/>
        <p:txBody>
          <a:bodyPr/>
          <a:lstStyle/>
          <a:p>
            <a:fld id="{AE3C7E17-46BF-4264-92DE-AFA07B11B211}" type="slidenum">
              <a:rPr lang="fr-FR" smtClean="0"/>
              <a:t>‹N°›</a:t>
            </a:fld>
            <a:endParaRPr lang="fr-FR"/>
          </a:p>
        </p:txBody>
      </p:sp>
    </p:spTree>
    <p:extLst>
      <p:ext uri="{BB962C8B-B14F-4D97-AF65-F5344CB8AC3E}">
        <p14:creationId xmlns:p14="http://schemas.microsoft.com/office/powerpoint/2010/main" val="3561820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sp>
        <p:nvSpPr>
          <p:cNvPr id="18" name="Graphique 16">
            <a:extLst>
              <a:ext uri="{FF2B5EF4-FFF2-40B4-BE49-F238E27FC236}">
                <a16:creationId xmlns:a16="http://schemas.microsoft.com/office/drawing/2014/main" id="{A531E469-0CB4-4223-B342-1F9A4A7D56FB}"/>
              </a:ext>
            </a:extLst>
          </p:cNvPr>
          <p:cNvSpPr/>
          <p:nvPr userDrawn="1"/>
        </p:nvSpPr>
        <p:spPr>
          <a:xfrm>
            <a:off x="3581400" y="914203"/>
            <a:ext cx="5029200" cy="5029594"/>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19" name="Graphique 16">
            <a:extLst>
              <a:ext uri="{FF2B5EF4-FFF2-40B4-BE49-F238E27FC236}">
                <a16:creationId xmlns:a16="http://schemas.microsoft.com/office/drawing/2014/main" id="{5E59872C-3364-4CC9-B215-F933A43E69D0}"/>
              </a:ext>
            </a:extLst>
          </p:cNvPr>
          <p:cNvSpPr/>
          <p:nvPr userDrawn="1"/>
        </p:nvSpPr>
        <p:spPr>
          <a:xfrm>
            <a:off x="3581400" y="914203"/>
            <a:ext cx="5029200" cy="5029594"/>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23" name="Titre 1">
            <a:extLst>
              <a:ext uri="{FF2B5EF4-FFF2-40B4-BE49-F238E27FC236}">
                <a16:creationId xmlns:a16="http://schemas.microsoft.com/office/drawing/2014/main" id="{42D999D9-85C7-4732-A16C-F8E86239F7EF}"/>
              </a:ext>
            </a:extLst>
          </p:cNvPr>
          <p:cNvSpPr>
            <a:spLocks noGrp="1"/>
          </p:cNvSpPr>
          <p:nvPr>
            <p:ph type="title" hasCustomPrompt="1"/>
          </p:nvPr>
        </p:nvSpPr>
        <p:spPr>
          <a:xfrm>
            <a:off x="4311166" y="2995035"/>
            <a:ext cx="3575534" cy="867930"/>
          </a:xfrm>
          <a:prstGeom prst="rect">
            <a:avLst/>
          </a:prstGeom>
          <a:noFill/>
        </p:spPr>
        <p:txBody>
          <a:bodyPr wrap="square" anchor="ctr">
            <a:spAutoFit/>
          </a:bodyPr>
          <a:lstStyle>
            <a:lvl1pPr>
              <a:defRPr lang="fr-FR" sz="2800" b="1" kern="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a:spcBef>
                <a:spcPts val="1000"/>
              </a:spcBef>
              <a:buFont typeface="Arial" panose="020B0604020202020204" pitchFamily="34" charset="0"/>
            </a:pPr>
            <a:r>
              <a:rPr lang="fr-FR"/>
              <a:t>MODIFIEZ LE STYLE DU TITRE</a:t>
            </a:r>
          </a:p>
        </p:txBody>
      </p:sp>
      <p:sp>
        <p:nvSpPr>
          <p:cNvPr id="24" name="Espace réservé du texte 2">
            <a:extLst>
              <a:ext uri="{FF2B5EF4-FFF2-40B4-BE49-F238E27FC236}">
                <a16:creationId xmlns:a16="http://schemas.microsoft.com/office/drawing/2014/main" id="{946AAAF2-C512-42AB-8D27-FAA893D4A105}"/>
              </a:ext>
            </a:extLst>
          </p:cNvPr>
          <p:cNvSpPr>
            <a:spLocks noGrp="1"/>
          </p:cNvSpPr>
          <p:nvPr>
            <p:ph type="body" sz="quarter" idx="27" hasCustomPrompt="1"/>
          </p:nvPr>
        </p:nvSpPr>
        <p:spPr>
          <a:xfrm>
            <a:off x="804742" y="6372225"/>
            <a:ext cx="3246148" cy="212531"/>
          </a:xfrm>
          <a:prstGeom prst="rect">
            <a:avLst/>
          </a:prstGeom>
        </p:spPr>
        <p:txBody>
          <a:bodyPr anchor="ctr">
            <a:noAutofit/>
          </a:bodyPr>
          <a:lstStyle>
            <a:lvl1pPr marL="0" indent="0" algn="l">
              <a:buNone/>
              <a:defRPr sz="1000" b="0" i="0">
                <a:solidFill>
                  <a:srgbClr val="4285BC"/>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fr-FR"/>
              <a:t>- Titre du projet - Date</a:t>
            </a:r>
          </a:p>
        </p:txBody>
      </p:sp>
      <p:grpSp>
        <p:nvGrpSpPr>
          <p:cNvPr id="25" name="Groupe 24">
            <a:extLst>
              <a:ext uri="{FF2B5EF4-FFF2-40B4-BE49-F238E27FC236}">
                <a16:creationId xmlns:a16="http://schemas.microsoft.com/office/drawing/2014/main" id="{300C2B74-8348-429A-BBB0-3DE7C96C6DF0}"/>
              </a:ext>
            </a:extLst>
          </p:cNvPr>
          <p:cNvGrpSpPr/>
          <p:nvPr userDrawn="1"/>
        </p:nvGrpSpPr>
        <p:grpSpPr>
          <a:xfrm>
            <a:off x="225264" y="6372225"/>
            <a:ext cx="579478" cy="191704"/>
            <a:chOff x="2801866" y="2335655"/>
            <a:chExt cx="6595470" cy="2181929"/>
          </a:xfrm>
        </p:grpSpPr>
        <p:sp>
          <p:nvSpPr>
            <p:cNvPr id="26" name="Forme libre : forme 25">
              <a:extLst>
                <a:ext uri="{FF2B5EF4-FFF2-40B4-BE49-F238E27FC236}">
                  <a16:creationId xmlns:a16="http://schemas.microsoft.com/office/drawing/2014/main" id="{314282DA-0A64-415C-B33D-706D2C2D5342}"/>
                </a:ext>
              </a:extLst>
            </p:cNvPr>
            <p:cNvSpPr/>
            <p:nvPr/>
          </p:nvSpPr>
          <p:spPr>
            <a:xfrm>
              <a:off x="6470690" y="2339774"/>
              <a:ext cx="1090704" cy="2177810"/>
            </a:xfrm>
            <a:custGeom>
              <a:avLst/>
              <a:gdLst>
                <a:gd name="connsiteX0" fmla="*/ -221 w 906923"/>
                <a:gd name="connsiteY0" fmla="*/ 37237 h 1810854"/>
                <a:gd name="connsiteX1" fmla="*/ -221 w 906923"/>
                <a:gd name="connsiteY1" fmla="*/ 240384 h 1810854"/>
                <a:gd name="connsiteX2" fmla="*/ 34645 w 906923"/>
                <a:gd name="connsiteY2" fmla="*/ 277639 h 1810854"/>
                <a:gd name="connsiteX3" fmla="*/ 627214 w 906923"/>
                <a:gd name="connsiteY3" fmla="*/ 939967 h 1810854"/>
                <a:gd name="connsiteX4" fmla="*/ 335217 w 906923"/>
                <a:gd name="connsiteY4" fmla="*/ 1436489 h 1810854"/>
                <a:gd name="connsiteX5" fmla="*/ 283369 w 906923"/>
                <a:gd name="connsiteY5" fmla="*/ 1425129 h 1810854"/>
                <a:gd name="connsiteX6" fmla="*/ 277436 w 906923"/>
                <a:gd name="connsiteY6" fmla="*/ 1404857 h 1810854"/>
                <a:gd name="connsiteX7" fmla="*/ 277436 w 906923"/>
                <a:gd name="connsiteY7" fmla="*/ 813552 h 1810854"/>
                <a:gd name="connsiteX8" fmla="*/ 240040 w 906923"/>
                <a:gd name="connsiteY8" fmla="*/ 776157 h 1810854"/>
                <a:gd name="connsiteX9" fmla="*/ 37316 w 906923"/>
                <a:gd name="connsiteY9" fmla="*/ 776157 h 1810854"/>
                <a:gd name="connsiteX10" fmla="*/ -80 w 906923"/>
                <a:gd name="connsiteY10" fmla="*/ 813552 h 1810854"/>
                <a:gd name="connsiteX11" fmla="*/ -80 w 906923"/>
                <a:gd name="connsiteY11" fmla="*/ 1773192 h 1810854"/>
                <a:gd name="connsiteX12" fmla="*/ 37541 w 906923"/>
                <a:gd name="connsiteY12" fmla="*/ 1810644 h 1810854"/>
                <a:gd name="connsiteX13" fmla="*/ 39565 w 906923"/>
                <a:gd name="connsiteY13" fmla="*/ 1810587 h 1810854"/>
                <a:gd name="connsiteX14" fmla="*/ 905842 w 906923"/>
                <a:gd name="connsiteY14" fmla="*/ 866117 h 1810854"/>
                <a:gd name="connsiteX15" fmla="*/ 39565 w 906923"/>
                <a:gd name="connsiteY15" fmla="*/ -159 h 1810854"/>
                <a:gd name="connsiteX16" fmla="*/ -24 w 906923"/>
                <a:gd name="connsiteY16" fmla="*/ 35494 h 1810854"/>
                <a:gd name="connsiteX17" fmla="*/ -80 w 906923"/>
                <a:gd name="connsiteY17" fmla="*/ 37237 h 18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6923" h="1810854">
                  <a:moveTo>
                    <a:pt x="-221" y="37237"/>
                  </a:moveTo>
                  <a:lnTo>
                    <a:pt x="-221" y="240384"/>
                  </a:lnTo>
                  <a:cubicBezTo>
                    <a:pt x="-333" y="260094"/>
                    <a:pt x="14976" y="276444"/>
                    <a:pt x="34645" y="277639"/>
                  </a:cubicBezTo>
                  <a:cubicBezTo>
                    <a:pt x="381175" y="296899"/>
                    <a:pt x="646475" y="593437"/>
                    <a:pt x="627214" y="939967"/>
                  </a:cubicBezTo>
                  <a:cubicBezTo>
                    <a:pt x="615939" y="1142959"/>
                    <a:pt x="507140" y="1327956"/>
                    <a:pt x="335217" y="1436489"/>
                  </a:cubicBezTo>
                  <a:cubicBezTo>
                    <a:pt x="317757" y="1447665"/>
                    <a:pt x="294546" y="1442576"/>
                    <a:pt x="283369" y="1425129"/>
                  </a:cubicBezTo>
                  <a:cubicBezTo>
                    <a:pt x="279489" y="1419070"/>
                    <a:pt x="277436" y="1412041"/>
                    <a:pt x="277436" y="1404857"/>
                  </a:cubicBezTo>
                  <a:lnTo>
                    <a:pt x="277436" y="813552"/>
                  </a:lnTo>
                  <a:cubicBezTo>
                    <a:pt x="277436" y="792900"/>
                    <a:pt x="260692" y="776157"/>
                    <a:pt x="240040" y="776157"/>
                  </a:cubicBezTo>
                  <a:lnTo>
                    <a:pt x="37316" y="776157"/>
                  </a:lnTo>
                  <a:cubicBezTo>
                    <a:pt x="16663" y="776157"/>
                    <a:pt x="-80" y="792900"/>
                    <a:pt x="-80" y="813552"/>
                  </a:cubicBezTo>
                  <a:lnTo>
                    <a:pt x="-80" y="1773192"/>
                  </a:lnTo>
                  <a:cubicBezTo>
                    <a:pt x="-38" y="1793928"/>
                    <a:pt x="16804" y="1810686"/>
                    <a:pt x="37541" y="1810644"/>
                  </a:cubicBezTo>
                  <a:cubicBezTo>
                    <a:pt x="38215" y="1810644"/>
                    <a:pt x="38890" y="1810630"/>
                    <a:pt x="39565" y="1810587"/>
                  </a:cubicBezTo>
                  <a:cubicBezTo>
                    <a:pt x="539587" y="1788993"/>
                    <a:pt x="927436" y="1366153"/>
                    <a:pt x="905842" y="866117"/>
                  </a:cubicBezTo>
                  <a:cubicBezTo>
                    <a:pt x="885569" y="396350"/>
                    <a:pt x="509347" y="20128"/>
                    <a:pt x="39565" y="-159"/>
                  </a:cubicBezTo>
                  <a:cubicBezTo>
                    <a:pt x="18786" y="-1241"/>
                    <a:pt x="1058" y="14715"/>
                    <a:pt x="-24" y="35494"/>
                  </a:cubicBezTo>
                  <a:cubicBezTo>
                    <a:pt x="-67" y="36070"/>
                    <a:pt x="-80" y="36661"/>
                    <a:pt x="-80" y="37237"/>
                  </a:cubicBezTo>
                </a:path>
              </a:pathLst>
            </a:custGeom>
            <a:solidFill>
              <a:schemeClr val="tx1"/>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orme libre : forme 26">
              <a:extLst>
                <a:ext uri="{FF2B5EF4-FFF2-40B4-BE49-F238E27FC236}">
                  <a16:creationId xmlns:a16="http://schemas.microsoft.com/office/drawing/2014/main" id="{05686318-4231-45D7-AED8-DCE15E7A703E}"/>
                </a:ext>
              </a:extLst>
            </p:cNvPr>
            <p:cNvSpPr/>
            <p:nvPr/>
          </p:nvSpPr>
          <p:spPr>
            <a:xfrm>
              <a:off x="4638295" y="2340563"/>
              <a:ext cx="1090870" cy="2166470"/>
            </a:xfrm>
            <a:custGeom>
              <a:avLst/>
              <a:gdLst>
                <a:gd name="connsiteX0" fmla="*/ 428847 w 907061"/>
                <a:gd name="connsiteY0" fmla="*/ 1014496 h 1801425"/>
                <a:gd name="connsiteX1" fmla="*/ 459143 w 907061"/>
                <a:gd name="connsiteY1" fmla="*/ 1050852 h 1801425"/>
                <a:gd name="connsiteX2" fmla="*/ 464415 w 907061"/>
                <a:gd name="connsiteY2" fmla="*/ 1050908 h 1801425"/>
                <a:gd name="connsiteX3" fmla="*/ 796901 w 907061"/>
                <a:gd name="connsiteY3" fmla="*/ 1050908 h 1801425"/>
                <a:gd name="connsiteX4" fmla="*/ 832048 w 907061"/>
                <a:gd name="connsiteY4" fmla="*/ 1013540 h 1801425"/>
                <a:gd name="connsiteX5" fmla="*/ 832048 w 907061"/>
                <a:gd name="connsiteY5" fmla="*/ 1013512 h 1801425"/>
                <a:gd name="connsiteX6" fmla="*/ 832048 w 907061"/>
                <a:gd name="connsiteY6" fmla="*/ 810646 h 1801425"/>
                <a:gd name="connsiteX7" fmla="*/ 796930 w 907061"/>
                <a:gd name="connsiteY7" fmla="*/ 773251 h 1801425"/>
                <a:gd name="connsiteX8" fmla="*/ 796901 w 907061"/>
                <a:gd name="connsiteY8" fmla="*/ 773251 h 1801425"/>
                <a:gd name="connsiteX9" fmla="*/ 460901 w 907061"/>
                <a:gd name="connsiteY9" fmla="*/ 773251 h 1801425"/>
                <a:gd name="connsiteX10" fmla="*/ 428566 w 907061"/>
                <a:gd name="connsiteY10" fmla="*/ 806977 h 1801425"/>
                <a:gd name="connsiteX11" fmla="*/ 428847 w 907061"/>
                <a:gd name="connsiteY11" fmla="*/ 810646 h 1801425"/>
                <a:gd name="connsiteX12" fmla="*/ 906840 w 907061"/>
                <a:gd name="connsiteY12" fmla="*/ 239727 h 1801425"/>
                <a:gd name="connsiteX13" fmla="*/ 906840 w 907061"/>
                <a:gd name="connsiteY13" fmla="*/ 36580 h 1801425"/>
                <a:gd name="connsiteX14" fmla="*/ 868010 w 907061"/>
                <a:gd name="connsiteY14" fmla="*/ -197 h 1801425"/>
                <a:gd name="connsiteX15" fmla="*/ 866351 w 907061"/>
                <a:gd name="connsiteY15" fmla="*/ -113 h 1801425"/>
                <a:gd name="connsiteX16" fmla="*/ -222 w 907061"/>
                <a:gd name="connsiteY16" fmla="*/ 685946 h 1801425"/>
                <a:gd name="connsiteX17" fmla="*/ -222 w 907061"/>
                <a:gd name="connsiteY17" fmla="*/ 1763819 h 1801425"/>
                <a:gd name="connsiteX18" fmla="*/ 37315 w 907061"/>
                <a:gd name="connsiteY18" fmla="*/ 1801215 h 1801425"/>
                <a:gd name="connsiteX19" fmla="*/ 240040 w 907061"/>
                <a:gd name="connsiteY19" fmla="*/ 1801215 h 1801425"/>
                <a:gd name="connsiteX20" fmla="*/ 277436 w 907061"/>
                <a:gd name="connsiteY20" fmla="*/ 1763819 h 1801425"/>
                <a:gd name="connsiteX21" fmla="*/ 277436 w 907061"/>
                <a:gd name="connsiteY21" fmla="*/ 735855 h 1801425"/>
                <a:gd name="connsiteX22" fmla="*/ 871131 w 907061"/>
                <a:gd name="connsiteY22" fmla="*/ 276982 h 1801425"/>
                <a:gd name="connsiteX23" fmla="*/ 906136 w 907061"/>
                <a:gd name="connsiteY23" fmla="*/ 239727 h 18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061" h="1801425">
                  <a:moveTo>
                    <a:pt x="428847" y="1014496"/>
                  </a:moveTo>
                  <a:cubicBezTo>
                    <a:pt x="427174" y="1032899"/>
                    <a:pt x="440741" y="1049178"/>
                    <a:pt x="459143" y="1050852"/>
                  </a:cubicBezTo>
                  <a:cubicBezTo>
                    <a:pt x="460901" y="1051006"/>
                    <a:pt x="462658" y="1051020"/>
                    <a:pt x="464415" y="1050908"/>
                  </a:cubicBezTo>
                  <a:lnTo>
                    <a:pt x="796901" y="1050908"/>
                  </a:lnTo>
                  <a:cubicBezTo>
                    <a:pt x="816921" y="1050303"/>
                    <a:pt x="832666" y="1033573"/>
                    <a:pt x="832048" y="1013540"/>
                  </a:cubicBezTo>
                  <a:cubicBezTo>
                    <a:pt x="832048" y="1013540"/>
                    <a:pt x="832048" y="1013526"/>
                    <a:pt x="832048" y="1013512"/>
                  </a:cubicBezTo>
                  <a:lnTo>
                    <a:pt x="832048" y="810646"/>
                  </a:lnTo>
                  <a:cubicBezTo>
                    <a:pt x="832681" y="790627"/>
                    <a:pt x="816963" y="773883"/>
                    <a:pt x="796930" y="773251"/>
                  </a:cubicBezTo>
                  <a:cubicBezTo>
                    <a:pt x="796930" y="773251"/>
                    <a:pt x="796915" y="773251"/>
                    <a:pt x="796901" y="773251"/>
                  </a:cubicBezTo>
                  <a:lnTo>
                    <a:pt x="460901" y="773251"/>
                  </a:lnTo>
                  <a:cubicBezTo>
                    <a:pt x="442653" y="773630"/>
                    <a:pt x="428186" y="788729"/>
                    <a:pt x="428566" y="806977"/>
                  </a:cubicBezTo>
                  <a:cubicBezTo>
                    <a:pt x="428594" y="808200"/>
                    <a:pt x="428679" y="809423"/>
                    <a:pt x="428847" y="810646"/>
                  </a:cubicBezTo>
                  <a:close/>
                  <a:moveTo>
                    <a:pt x="906840" y="239727"/>
                  </a:moveTo>
                  <a:lnTo>
                    <a:pt x="906840" y="36580"/>
                  </a:lnTo>
                  <a:cubicBezTo>
                    <a:pt x="906277" y="15703"/>
                    <a:pt x="888887" y="-759"/>
                    <a:pt x="868010" y="-197"/>
                  </a:cubicBezTo>
                  <a:cubicBezTo>
                    <a:pt x="867447" y="-183"/>
                    <a:pt x="866899" y="-155"/>
                    <a:pt x="866351" y="-113"/>
                  </a:cubicBezTo>
                  <a:cubicBezTo>
                    <a:pt x="384984" y="20835"/>
                    <a:pt x="-222" y="199660"/>
                    <a:pt x="-222" y="685946"/>
                  </a:cubicBezTo>
                  <a:lnTo>
                    <a:pt x="-222" y="1763819"/>
                  </a:lnTo>
                  <a:cubicBezTo>
                    <a:pt x="-151" y="1784499"/>
                    <a:pt x="16635" y="1801215"/>
                    <a:pt x="37315" y="1801215"/>
                  </a:cubicBezTo>
                  <a:lnTo>
                    <a:pt x="240040" y="1801215"/>
                  </a:lnTo>
                  <a:cubicBezTo>
                    <a:pt x="260692" y="1801215"/>
                    <a:pt x="277436" y="1784471"/>
                    <a:pt x="277436" y="1763819"/>
                  </a:cubicBezTo>
                  <a:lnTo>
                    <a:pt x="277436" y="735855"/>
                  </a:lnTo>
                  <a:cubicBezTo>
                    <a:pt x="277436" y="400979"/>
                    <a:pt x="540754" y="295118"/>
                    <a:pt x="871131" y="276982"/>
                  </a:cubicBezTo>
                  <a:cubicBezTo>
                    <a:pt x="890827" y="275787"/>
                    <a:pt x="906179" y="259451"/>
                    <a:pt x="906136" y="239727"/>
                  </a:cubicBezTo>
                </a:path>
              </a:pathLst>
            </a:custGeom>
            <a:solidFill>
              <a:schemeClr val="accent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orme libre : forme 27">
              <a:extLst>
                <a:ext uri="{FF2B5EF4-FFF2-40B4-BE49-F238E27FC236}">
                  <a16:creationId xmlns:a16="http://schemas.microsoft.com/office/drawing/2014/main" id="{BE050900-5766-4393-9687-A7820EDF57B5}"/>
                </a:ext>
              </a:extLst>
            </p:cNvPr>
            <p:cNvSpPr/>
            <p:nvPr/>
          </p:nvSpPr>
          <p:spPr>
            <a:xfrm>
              <a:off x="8304246" y="2348220"/>
              <a:ext cx="1093090" cy="2162701"/>
            </a:xfrm>
            <a:custGeom>
              <a:avLst/>
              <a:gdLst>
                <a:gd name="connsiteX0" fmla="*/ -222 w 908907"/>
                <a:gd name="connsiteY0" fmla="*/ 821712 h 1798291"/>
                <a:gd name="connsiteX1" fmla="*/ -222 w 908907"/>
                <a:gd name="connsiteY1" fmla="*/ 1743393 h 1798291"/>
                <a:gd name="connsiteX2" fmla="*/ 37455 w 908907"/>
                <a:gd name="connsiteY2" fmla="*/ 1798081 h 1798291"/>
                <a:gd name="connsiteX3" fmla="*/ 240884 w 908907"/>
                <a:gd name="connsiteY3" fmla="*/ 1798081 h 1798291"/>
                <a:gd name="connsiteX4" fmla="*/ 278420 w 908907"/>
                <a:gd name="connsiteY4" fmla="*/ 1743393 h 1798291"/>
                <a:gd name="connsiteX5" fmla="*/ 278420 w 908907"/>
                <a:gd name="connsiteY5" fmla="*/ 821712 h 1798291"/>
                <a:gd name="connsiteX6" fmla="*/ 240884 w 908907"/>
                <a:gd name="connsiteY6" fmla="*/ 766884 h 1798291"/>
                <a:gd name="connsiteX7" fmla="*/ 37455 w 908907"/>
                <a:gd name="connsiteY7" fmla="*/ 766884 h 1798291"/>
                <a:gd name="connsiteX8" fmla="*/ -222 w 908907"/>
                <a:gd name="connsiteY8" fmla="*/ 821712 h 1798291"/>
                <a:gd name="connsiteX9" fmla="*/ 908527 w 908907"/>
                <a:gd name="connsiteY9" fmla="*/ 760838 h 1798291"/>
                <a:gd name="connsiteX10" fmla="*/ 41814 w 908907"/>
                <a:gd name="connsiteY10" fmla="*/ -12 h 1798291"/>
                <a:gd name="connsiteX11" fmla="*/ 40267 w 908907"/>
                <a:gd name="connsiteY11" fmla="*/ -12 h 1798291"/>
                <a:gd name="connsiteX12" fmla="*/ 3152 w 908907"/>
                <a:gd name="connsiteY12" fmla="*/ 24168 h 1798291"/>
                <a:gd name="connsiteX13" fmla="*/ 4137 w 908907"/>
                <a:gd name="connsiteY13" fmla="*/ 247840 h 1798291"/>
                <a:gd name="connsiteX14" fmla="*/ 40829 w 908907"/>
                <a:gd name="connsiteY14" fmla="*/ 271740 h 1798291"/>
                <a:gd name="connsiteX15" fmla="*/ 651957 w 908907"/>
                <a:gd name="connsiteY15" fmla="*/ 763791 h 1798291"/>
                <a:gd name="connsiteX16" fmla="*/ 442765 w 908907"/>
                <a:gd name="connsiteY16" fmla="*/ 1130158 h 1798291"/>
                <a:gd name="connsiteX17" fmla="*/ 423505 w 908907"/>
                <a:gd name="connsiteY17" fmla="*/ 1165726 h 1798291"/>
                <a:gd name="connsiteX18" fmla="*/ 426035 w 908907"/>
                <a:gd name="connsiteY18" fmla="*/ 1420186 h 1798291"/>
                <a:gd name="connsiteX19" fmla="*/ 446420 w 908907"/>
                <a:gd name="connsiteY19" fmla="*/ 1440571 h 1798291"/>
                <a:gd name="connsiteX20" fmla="*/ 908527 w 908907"/>
                <a:gd name="connsiteY20" fmla="*/ 760276 h 179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907" h="1798291">
                  <a:moveTo>
                    <a:pt x="-222" y="821712"/>
                  </a:moveTo>
                  <a:lnTo>
                    <a:pt x="-222" y="1743393"/>
                  </a:lnTo>
                  <a:cubicBezTo>
                    <a:pt x="-222" y="1773619"/>
                    <a:pt x="16649" y="1798081"/>
                    <a:pt x="37455" y="1798081"/>
                  </a:cubicBezTo>
                  <a:lnTo>
                    <a:pt x="240884" y="1798081"/>
                  </a:lnTo>
                  <a:cubicBezTo>
                    <a:pt x="261550" y="1798081"/>
                    <a:pt x="278420" y="1773619"/>
                    <a:pt x="278420" y="1743393"/>
                  </a:cubicBezTo>
                  <a:lnTo>
                    <a:pt x="278420" y="821712"/>
                  </a:lnTo>
                  <a:cubicBezTo>
                    <a:pt x="278420" y="791486"/>
                    <a:pt x="261550" y="766884"/>
                    <a:pt x="240884" y="766884"/>
                  </a:cubicBezTo>
                  <a:lnTo>
                    <a:pt x="37455" y="766884"/>
                  </a:lnTo>
                  <a:cubicBezTo>
                    <a:pt x="16649" y="766884"/>
                    <a:pt x="-222" y="791486"/>
                    <a:pt x="-222" y="821712"/>
                  </a:cubicBezTo>
                  <a:moveTo>
                    <a:pt x="908527" y="760838"/>
                  </a:moveTo>
                  <a:cubicBezTo>
                    <a:pt x="918648" y="297889"/>
                    <a:pt x="444593" y="-9151"/>
                    <a:pt x="41814" y="-12"/>
                  </a:cubicBezTo>
                  <a:lnTo>
                    <a:pt x="40267" y="-12"/>
                  </a:lnTo>
                  <a:cubicBezTo>
                    <a:pt x="19741" y="-12"/>
                    <a:pt x="3152" y="10953"/>
                    <a:pt x="3152" y="24168"/>
                  </a:cubicBezTo>
                  <a:lnTo>
                    <a:pt x="4137" y="247840"/>
                  </a:lnTo>
                  <a:cubicBezTo>
                    <a:pt x="4137" y="260774"/>
                    <a:pt x="20304" y="272162"/>
                    <a:pt x="40829" y="271740"/>
                  </a:cubicBezTo>
                  <a:cubicBezTo>
                    <a:pt x="401854" y="270616"/>
                    <a:pt x="656175" y="509330"/>
                    <a:pt x="651957" y="763791"/>
                  </a:cubicBezTo>
                  <a:cubicBezTo>
                    <a:pt x="648583" y="920403"/>
                    <a:pt x="570839" y="1015861"/>
                    <a:pt x="442765" y="1130158"/>
                  </a:cubicBezTo>
                  <a:cubicBezTo>
                    <a:pt x="431237" y="1138438"/>
                    <a:pt x="424151" y="1151555"/>
                    <a:pt x="423505" y="1165726"/>
                  </a:cubicBezTo>
                  <a:lnTo>
                    <a:pt x="426035" y="1420186"/>
                  </a:lnTo>
                  <a:cubicBezTo>
                    <a:pt x="426035" y="1437057"/>
                    <a:pt x="429409" y="1448304"/>
                    <a:pt x="446420" y="1440571"/>
                  </a:cubicBezTo>
                  <a:cubicBezTo>
                    <a:pt x="711003" y="1321776"/>
                    <a:pt x="908807" y="1070409"/>
                    <a:pt x="908527" y="760276"/>
                  </a:cubicBezTo>
                </a:path>
              </a:pathLst>
            </a:custGeom>
            <a:solidFill>
              <a:schemeClr val="bg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orme libre : forme 28">
              <a:extLst>
                <a:ext uri="{FF2B5EF4-FFF2-40B4-BE49-F238E27FC236}">
                  <a16:creationId xmlns:a16="http://schemas.microsoft.com/office/drawing/2014/main" id="{77ACEB2C-E73F-4D6F-899C-986CEF8CEDEF}"/>
                </a:ext>
              </a:extLst>
            </p:cNvPr>
            <p:cNvSpPr/>
            <p:nvPr/>
          </p:nvSpPr>
          <p:spPr>
            <a:xfrm>
              <a:off x="2801866" y="2335655"/>
              <a:ext cx="1087573" cy="2171378"/>
            </a:xfrm>
            <a:custGeom>
              <a:avLst/>
              <a:gdLst>
                <a:gd name="connsiteX0" fmla="*/ 904099 w 904320"/>
                <a:gd name="connsiteY0" fmla="*/ 1767843 h 1805506"/>
                <a:gd name="connsiteX1" fmla="*/ 866197 w 904320"/>
                <a:gd name="connsiteY1" fmla="*/ 1805295 h 1805506"/>
                <a:gd name="connsiteX2" fmla="*/ 864313 w 904320"/>
                <a:gd name="connsiteY2" fmla="*/ 1805238 h 1805506"/>
                <a:gd name="connsiteX3" fmla="*/ 637 w 904320"/>
                <a:gd name="connsiteY3" fmla="*/ 863510 h 1805506"/>
                <a:gd name="connsiteX4" fmla="*/ 864313 w 904320"/>
                <a:gd name="connsiteY4" fmla="*/ -165 h 1805506"/>
                <a:gd name="connsiteX5" fmla="*/ 903776 w 904320"/>
                <a:gd name="connsiteY5" fmla="*/ 35642 h 1805506"/>
                <a:gd name="connsiteX6" fmla="*/ 903818 w 904320"/>
                <a:gd name="connsiteY6" fmla="*/ 37230 h 1805506"/>
                <a:gd name="connsiteX7" fmla="*/ 903818 w 904320"/>
                <a:gd name="connsiteY7" fmla="*/ 239674 h 1805506"/>
                <a:gd name="connsiteX8" fmla="*/ 869093 w 904320"/>
                <a:gd name="connsiteY8" fmla="*/ 276789 h 1805506"/>
                <a:gd name="connsiteX9" fmla="*/ 281022 w 904320"/>
                <a:gd name="connsiteY9" fmla="*/ 939932 h 1805506"/>
                <a:gd name="connsiteX10" fmla="*/ 869093 w 904320"/>
                <a:gd name="connsiteY10" fmla="*/ 1528003 h 1805506"/>
                <a:gd name="connsiteX11" fmla="*/ 903818 w 904320"/>
                <a:gd name="connsiteY11" fmla="*/ 1565118 h 180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20" h="1805506">
                  <a:moveTo>
                    <a:pt x="904099" y="1767843"/>
                  </a:moveTo>
                  <a:cubicBezTo>
                    <a:pt x="903973" y="1788649"/>
                    <a:pt x="887004" y="1805421"/>
                    <a:pt x="866197" y="1805295"/>
                  </a:cubicBezTo>
                  <a:cubicBezTo>
                    <a:pt x="865564" y="1805295"/>
                    <a:pt x="864946" y="1805281"/>
                    <a:pt x="864313" y="1805238"/>
                  </a:cubicBezTo>
                  <a:cubicBezTo>
                    <a:pt x="365767" y="1783687"/>
                    <a:pt x="-20914" y="1362056"/>
                    <a:pt x="637" y="863510"/>
                  </a:cubicBezTo>
                  <a:cubicBezTo>
                    <a:pt x="20896" y="395162"/>
                    <a:pt x="395965" y="20093"/>
                    <a:pt x="864313" y="-165"/>
                  </a:cubicBezTo>
                  <a:cubicBezTo>
                    <a:pt x="885092" y="-1178"/>
                    <a:pt x="902763" y="14849"/>
                    <a:pt x="903776" y="35642"/>
                  </a:cubicBezTo>
                  <a:cubicBezTo>
                    <a:pt x="903804" y="36162"/>
                    <a:pt x="903818" y="36696"/>
                    <a:pt x="903818" y="37230"/>
                  </a:cubicBezTo>
                  <a:lnTo>
                    <a:pt x="903818" y="239674"/>
                  </a:lnTo>
                  <a:cubicBezTo>
                    <a:pt x="903930" y="259300"/>
                    <a:pt x="888691" y="275594"/>
                    <a:pt x="869093" y="276789"/>
                  </a:cubicBezTo>
                  <a:cubicBezTo>
                    <a:pt x="523575" y="297511"/>
                    <a:pt x="260286" y="594414"/>
                    <a:pt x="281022" y="939932"/>
                  </a:cubicBezTo>
                  <a:cubicBezTo>
                    <a:pt x="300001" y="1256518"/>
                    <a:pt x="552508" y="1509010"/>
                    <a:pt x="869093" y="1528003"/>
                  </a:cubicBezTo>
                  <a:cubicBezTo>
                    <a:pt x="888691" y="1529198"/>
                    <a:pt x="903930" y="1545492"/>
                    <a:pt x="903818" y="1565118"/>
                  </a:cubicBezTo>
                  <a:close/>
                </a:path>
              </a:pathLst>
            </a:custGeom>
            <a:solidFill>
              <a:schemeClr val="accent1"/>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59426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par>
                                <p:cTn id="8" presetID="10" presetClass="exit" presetSubtype="0" fill="hold" grpId="1" nodeType="withEffect">
                                  <p:stCondLst>
                                    <p:cond delay="250"/>
                                  </p:stCondLst>
                                  <p:childTnLst>
                                    <p:animEffect transition="out" filter="fade">
                                      <p:cBhvr>
                                        <p:cTn id="9" dur="1500"/>
                                        <p:tgtEl>
                                          <p:spTgt spid="19"/>
                                        </p:tgtEl>
                                      </p:cBhvr>
                                    </p:animEffect>
                                    <p:set>
                                      <p:cBhvr>
                                        <p:cTn id="10" dur="1" fill="hold">
                                          <p:stCondLst>
                                            <p:cond delay="1499"/>
                                          </p:stCondLst>
                                        </p:cTn>
                                        <p:tgtEl>
                                          <p:spTgt spid="19"/>
                                        </p:tgtEl>
                                        <p:attrNameLst>
                                          <p:attrName>style.visibility</p:attrName>
                                        </p:attrNameLst>
                                      </p:cBhvr>
                                      <p:to>
                                        <p:strVal val="hidden"/>
                                      </p:to>
                                    </p:set>
                                  </p:childTnLst>
                                </p:cTn>
                              </p:par>
                              <p:par>
                                <p:cTn id="11" presetID="6" presetClass="emph" presetSubtype="0" fill="hold" grpId="2" nodeType="withEffect">
                                  <p:stCondLst>
                                    <p:cond delay="250"/>
                                  </p:stCondLst>
                                  <p:childTnLst>
                                    <p:animScale>
                                      <p:cBhvr>
                                        <p:cTn id="12" dur="1500" fill="hold"/>
                                        <p:tgtEl>
                                          <p:spTgt spid="19"/>
                                        </p:tgtEl>
                                      </p:cBhvr>
                                      <p:by x="150000" y="150000"/>
                                    </p:animScale>
                                  </p:childTnLst>
                                </p:cTn>
                              </p:par>
                              <p:par>
                                <p:cTn id="13" presetID="21"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9" grpId="1" animBg="1"/>
      <p:bldP spid="19" grpId="2"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E8FCB4-22F5-E342-9CE8-4FBEC1654EE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729746" y="533543"/>
            <a:ext cx="982617" cy="325855"/>
          </a:xfrm>
          <a:prstGeom prst="rect">
            <a:avLst/>
          </a:prstGeom>
        </p:spPr>
      </p:pic>
      <p:sp>
        <p:nvSpPr>
          <p:cNvPr id="13" name="Espace réservé du texte 40">
            <a:extLst>
              <a:ext uri="{FF2B5EF4-FFF2-40B4-BE49-F238E27FC236}">
                <a16:creationId xmlns:a16="http://schemas.microsoft.com/office/drawing/2014/main" id="{A464231A-6057-CA4D-9BFB-4779B2154A55}"/>
              </a:ext>
            </a:extLst>
          </p:cNvPr>
          <p:cNvSpPr>
            <a:spLocks noGrp="1"/>
          </p:cNvSpPr>
          <p:nvPr>
            <p:ph type="body" sz="quarter" idx="19" hasCustomPrompt="1"/>
          </p:nvPr>
        </p:nvSpPr>
        <p:spPr>
          <a:xfrm>
            <a:off x="4643212" y="2103488"/>
            <a:ext cx="2752165" cy="396221"/>
          </a:xfrm>
          <a:prstGeom prst="rect">
            <a:avLst/>
          </a:prstGeom>
        </p:spPr>
        <p:txBody>
          <a:bodyPr>
            <a:noAutofit/>
          </a:bodyPr>
          <a:lstStyle>
            <a:lvl1pPr marL="0" indent="0" algn="l">
              <a:buNone/>
              <a:defRPr sz="3000" b="1" i="0">
                <a:solidFill>
                  <a:schemeClr val="tx2"/>
                </a:solidFill>
                <a:latin typeface="+mj-lt"/>
                <a:ea typeface="Open Sans Condensed" panose="020B0606030504020204" pitchFamily="34" charset="0"/>
                <a:cs typeface="Open Sans Condensed" panose="020B0606030504020204" pitchFamily="34" charset="0"/>
              </a:defRPr>
            </a:lvl1pPr>
          </a:lstStyle>
          <a:p>
            <a:pPr lvl="0"/>
            <a:r>
              <a:rPr lang="fr-FR"/>
              <a:t>TITRE</a:t>
            </a:r>
          </a:p>
        </p:txBody>
      </p:sp>
      <p:sp>
        <p:nvSpPr>
          <p:cNvPr id="7" name="Espace réservé pour une image  6">
            <a:extLst>
              <a:ext uri="{FF2B5EF4-FFF2-40B4-BE49-F238E27FC236}">
                <a16:creationId xmlns:a16="http://schemas.microsoft.com/office/drawing/2014/main" id="{B48E98F5-7EB6-3244-8F2C-1434932469BF}"/>
              </a:ext>
            </a:extLst>
          </p:cNvPr>
          <p:cNvSpPr>
            <a:spLocks noGrp="1"/>
          </p:cNvSpPr>
          <p:nvPr>
            <p:ph type="pic" sz="quarter" idx="20" hasCustomPrompt="1"/>
          </p:nvPr>
        </p:nvSpPr>
        <p:spPr>
          <a:xfrm>
            <a:off x="-1" y="0"/>
            <a:ext cx="3052038" cy="6858000"/>
          </a:xfrm>
          <a:prstGeom prst="rect">
            <a:avLst/>
          </a:prstGeom>
          <a:solidFill>
            <a:schemeClr val="accent1"/>
          </a:solidFill>
        </p:spPr>
        <p:txBody>
          <a:bodyPr/>
          <a:lstStyle>
            <a:lvl1pPr marL="0" indent="0">
              <a:buNone/>
              <a:defRPr>
                <a:solidFill>
                  <a:schemeClr val="bg1"/>
                </a:solidFill>
              </a:defRPr>
            </a:lvl1pPr>
          </a:lstStyle>
          <a:p>
            <a:r>
              <a:rPr lang="fr-FR"/>
              <a:t>Importez votre image</a:t>
            </a:r>
          </a:p>
        </p:txBody>
      </p:sp>
      <p:sp>
        <p:nvSpPr>
          <p:cNvPr id="14" name="Espace réservé du texte 31">
            <a:extLst>
              <a:ext uri="{FF2B5EF4-FFF2-40B4-BE49-F238E27FC236}">
                <a16:creationId xmlns:a16="http://schemas.microsoft.com/office/drawing/2014/main" id="{3712DBE5-14E4-114B-9E72-7D3480FEB94C}"/>
              </a:ext>
            </a:extLst>
          </p:cNvPr>
          <p:cNvSpPr>
            <a:spLocks noGrp="1"/>
          </p:cNvSpPr>
          <p:nvPr>
            <p:ph type="body" sz="quarter" idx="22" hasCustomPrompt="1"/>
          </p:nvPr>
        </p:nvSpPr>
        <p:spPr>
          <a:xfrm>
            <a:off x="4643212" y="2627478"/>
            <a:ext cx="2752165" cy="2225225"/>
          </a:xfrm>
          <a:prstGeom prst="rect">
            <a:avLst/>
          </a:prstGeom>
        </p:spPr>
        <p:txBody>
          <a:bodyPr wrap="square">
            <a:spAutoFit/>
          </a:bodyPr>
          <a:lstStyle>
            <a:lvl1pPr marL="0" indent="0">
              <a:buNone/>
              <a:defRPr lang="fr-FR" sz="1400" b="0" i="0" smtClean="0">
                <a:solidFill>
                  <a:schemeClr val="tx2"/>
                </a:solidFill>
                <a:effectLst/>
              </a:defRPr>
            </a:lvl1pPr>
          </a:lstStyle>
          <a:p>
            <a:pPr lvl="0"/>
            <a:r>
              <a:rPr lang="fr-FR" b="0" i="0" err="1">
                <a:solidFill>
                  <a:srgbClr val="000000"/>
                </a:solidFill>
                <a:effectLst/>
                <a:latin typeface="Open Sans" panose="020B0606030504020204" pitchFamily="34" charset="0"/>
              </a:rPr>
              <a:t>Lorem</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Ipsum</a:t>
            </a:r>
            <a:r>
              <a:rPr lang="fr-FR" b="0" i="0">
                <a:solidFill>
                  <a:srgbClr val="000000"/>
                </a:solidFill>
                <a:effectLst/>
                <a:latin typeface="Open Sans" panose="020B0606030504020204" pitchFamily="34" charset="0"/>
              </a:rPr>
              <a:t> has been the </a:t>
            </a:r>
            <a:r>
              <a:rPr lang="fr-FR" b="0" i="0" err="1">
                <a:solidFill>
                  <a:srgbClr val="000000"/>
                </a:solidFill>
                <a:effectLst/>
                <a:latin typeface="Open Sans" panose="020B0606030504020204" pitchFamily="34" charset="0"/>
              </a:rPr>
              <a:t>industry's</a:t>
            </a:r>
            <a:r>
              <a:rPr lang="fr-FR" b="0" i="0">
                <a:solidFill>
                  <a:srgbClr val="000000"/>
                </a:solidFill>
                <a:effectLst/>
                <a:latin typeface="Open Sans" panose="020B0606030504020204" pitchFamily="34" charset="0"/>
              </a:rPr>
              <a:t> standard </a:t>
            </a:r>
            <a:r>
              <a:rPr lang="fr-FR" b="0" i="0" err="1">
                <a:solidFill>
                  <a:srgbClr val="000000"/>
                </a:solidFill>
                <a:effectLst/>
                <a:latin typeface="Open Sans" panose="020B0606030504020204" pitchFamily="34" charset="0"/>
              </a:rPr>
              <a:t>dummy</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text</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ever</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since</a:t>
            </a:r>
            <a:r>
              <a:rPr lang="fr-FR" b="0" i="0">
                <a:solidFill>
                  <a:srgbClr val="000000"/>
                </a:solidFill>
                <a:effectLst/>
                <a:latin typeface="Open Sans" panose="020B0606030504020204" pitchFamily="34" charset="0"/>
              </a:rPr>
              <a:t> the 1500s, </a:t>
            </a:r>
            <a:r>
              <a:rPr lang="fr-FR" b="0" i="0" err="1">
                <a:solidFill>
                  <a:srgbClr val="000000"/>
                </a:solidFill>
                <a:effectLst/>
                <a:latin typeface="Open Sans" panose="020B0606030504020204" pitchFamily="34" charset="0"/>
              </a:rPr>
              <a:t>when</a:t>
            </a:r>
            <a:r>
              <a:rPr lang="fr-FR" b="0" i="0">
                <a:solidFill>
                  <a:srgbClr val="000000"/>
                </a:solidFill>
                <a:effectLst/>
                <a:latin typeface="Open Sans" panose="020B0606030504020204" pitchFamily="34" charset="0"/>
              </a:rPr>
              <a:t> an </a:t>
            </a:r>
            <a:r>
              <a:rPr lang="fr-FR" b="0" i="0" err="1">
                <a:solidFill>
                  <a:srgbClr val="000000"/>
                </a:solidFill>
                <a:effectLst/>
                <a:latin typeface="Open Sans" panose="020B0606030504020204" pitchFamily="34" charset="0"/>
              </a:rPr>
              <a:t>unknown</a:t>
            </a:r>
            <a:r>
              <a:rPr lang="fr-FR" b="0" i="0">
                <a:solidFill>
                  <a:srgbClr val="000000"/>
                </a:solidFill>
                <a:effectLst/>
                <a:latin typeface="Open Sans" panose="020B0606030504020204" pitchFamily="34" charset="0"/>
              </a:rPr>
              <a:t> printer </a:t>
            </a:r>
            <a:r>
              <a:rPr lang="fr-FR" b="0" i="0" err="1">
                <a:solidFill>
                  <a:srgbClr val="000000"/>
                </a:solidFill>
                <a:effectLst/>
                <a:latin typeface="Open Sans" panose="020B0606030504020204" pitchFamily="34" charset="0"/>
              </a:rPr>
              <a:t>took</a:t>
            </a:r>
            <a:r>
              <a:rPr lang="fr-FR" b="0" i="0">
                <a:solidFill>
                  <a:srgbClr val="000000"/>
                </a:solidFill>
                <a:effectLst/>
                <a:latin typeface="Open Sans" panose="020B0606030504020204" pitchFamily="34" charset="0"/>
              </a:rPr>
              <a:t> a </a:t>
            </a:r>
            <a:r>
              <a:rPr lang="fr-FR" b="0" i="0" err="1">
                <a:solidFill>
                  <a:srgbClr val="000000"/>
                </a:solidFill>
                <a:effectLst/>
                <a:latin typeface="Open Sans" panose="020B0606030504020204" pitchFamily="34" charset="0"/>
              </a:rPr>
              <a:t>galley</a:t>
            </a:r>
            <a:r>
              <a:rPr lang="fr-FR" b="0" i="0">
                <a:solidFill>
                  <a:srgbClr val="000000"/>
                </a:solidFill>
                <a:effectLst/>
                <a:latin typeface="Open Sans" panose="020B0606030504020204" pitchFamily="34" charset="0"/>
              </a:rPr>
              <a:t> of type and </a:t>
            </a:r>
            <a:r>
              <a:rPr lang="fr-FR" b="0" i="0" err="1">
                <a:solidFill>
                  <a:srgbClr val="000000"/>
                </a:solidFill>
                <a:effectLst/>
                <a:latin typeface="Open Sans" panose="020B0606030504020204" pitchFamily="34" charset="0"/>
              </a:rPr>
              <a:t>scrambled</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it</a:t>
            </a:r>
            <a:r>
              <a:rPr lang="fr-FR" b="0" i="0">
                <a:solidFill>
                  <a:srgbClr val="000000"/>
                </a:solidFill>
                <a:effectLst/>
                <a:latin typeface="Open Sans" panose="020B0606030504020204" pitchFamily="34" charset="0"/>
              </a:rPr>
              <a:t> to </a:t>
            </a:r>
            <a:r>
              <a:rPr lang="fr-FR" b="0" i="0" err="1">
                <a:solidFill>
                  <a:srgbClr val="000000"/>
                </a:solidFill>
                <a:effectLst/>
                <a:latin typeface="Open Sans" panose="020B0606030504020204" pitchFamily="34" charset="0"/>
              </a:rPr>
              <a:t>make</a:t>
            </a:r>
            <a:r>
              <a:rPr lang="fr-FR" b="0" i="0">
                <a:solidFill>
                  <a:srgbClr val="000000"/>
                </a:solidFill>
                <a:effectLst/>
                <a:latin typeface="Open Sans" panose="020B0606030504020204" pitchFamily="34" charset="0"/>
              </a:rPr>
              <a:t> a type </a:t>
            </a:r>
            <a:r>
              <a:rPr lang="fr-FR" b="0" i="0" err="1">
                <a:solidFill>
                  <a:srgbClr val="000000"/>
                </a:solidFill>
                <a:effectLst/>
                <a:latin typeface="Open Sans" panose="020B0606030504020204" pitchFamily="34" charset="0"/>
              </a:rPr>
              <a:t>specimen</a:t>
            </a:r>
            <a:r>
              <a:rPr lang="fr-FR" b="0" i="0">
                <a:solidFill>
                  <a:srgbClr val="000000"/>
                </a:solidFill>
                <a:effectLst/>
                <a:latin typeface="Open Sans" panose="020B0606030504020204" pitchFamily="34" charset="0"/>
              </a:rPr>
              <a:t> book. It has </a:t>
            </a:r>
            <a:r>
              <a:rPr lang="fr-FR" b="0" i="0" err="1">
                <a:solidFill>
                  <a:srgbClr val="000000"/>
                </a:solidFill>
                <a:effectLst/>
                <a:latin typeface="Open Sans" panose="020B0606030504020204" pitchFamily="34" charset="0"/>
              </a:rPr>
              <a:t>survived</a:t>
            </a:r>
            <a:r>
              <a:rPr lang="fr-FR" b="0" i="0">
                <a:solidFill>
                  <a:srgbClr val="000000"/>
                </a:solidFill>
                <a:effectLst/>
                <a:latin typeface="Open Sans" panose="020B0606030504020204" pitchFamily="34" charset="0"/>
              </a:rPr>
              <a:t> not </a:t>
            </a:r>
            <a:r>
              <a:rPr lang="fr-FR" b="0" i="0" err="1">
                <a:solidFill>
                  <a:srgbClr val="000000"/>
                </a:solidFill>
                <a:effectLst/>
                <a:latin typeface="Open Sans" panose="020B0606030504020204" pitchFamily="34" charset="0"/>
              </a:rPr>
              <a:t>only</a:t>
            </a:r>
            <a:r>
              <a:rPr lang="fr-FR" b="0" i="0">
                <a:solidFill>
                  <a:srgbClr val="000000"/>
                </a:solidFill>
                <a:effectLst/>
                <a:latin typeface="Open Sans" panose="020B0606030504020204" pitchFamily="34" charset="0"/>
              </a:rPr>
              <a:t> five centuries, but </a:t>
            </a:r>
            <a:r>
              <a:rPr lang="fr-FR" b="0" i="0" err="1">
                <a:solidFill>
                  <a:srgbClr val="000000"/>
                </a:solidFill>
                <a:effectLst/>
                <a:latin typeface="Open Sans" panose="020B0606030504020204" pitchFamily="34" charset="0"/>
              </a:rPr>
              <a:t>also</a:t>
            </a:r>
            <a:r>
              <a:rPr lang="fr-FR" b="0" i="0">
                <a:solidFill>
                  <a:srgbClr val="000000"/>
                </a:solidFill>
                <a:effectLst/>
                <a:latin typeface="Open Sans" panose="020B0606030504020204" pitchFamily="34" charset="0"/>
              </a:rPr>
              <a:t> the </a:t>
            </a:r>
            <a:r>
              <a:rPr lang="fr-FR" b="0" i="0" err="1">
                <a:solidFill>
                  <a:srgbClr val="000000"/>
                </a:solidFill>
                <a:effectLst/>
                <a:latin typeface="Open Sans" panose="020B0606030504020204" pitchFamily="34" charset="0"/>
              </a:rPr>
              <a:t>leap</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into</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electronic</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typesetting</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remaining</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essentially</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unchanged</a:t>
            </a:r>
            <a:r>
              <a:rPr lang="fr-FR" b="0" i="0">
                <a:solidFill>
                  <a:srgbClr val="000000"/>
                </a:solidFill>
                <a:effectLst/>
                <a:latin typeface="Open Sans" panose="020B0606030504020204" pitchFamily="34" charset="0"/>
              </a:rPr>
              <a:t>.</a:t>
            </a:r>
            <a:endParaRPr lang="fr-FR"/>
          </a:p>
        </p:txBody>
      </p:sp>
      <p:sp>
        <p:nvSpPr>
          <p:cNvPr id="6" name="Espace réservé du texte 31">
            <a:extLst>
              <a:ext uri="{FF2B5EF4-FFF2-40B4-BE49-F238E27FC236}">
                <a16:creationId xmlns:a16="http://schemas.microsoft.com/office/drawing/2014/main" id="{9EA5358A-4B81-394A-A778-EC1782F5EF8B}"/>
              </a:ext>
            </a:extLst>
          </p:cNvPr>
          <p:cNvSpPr>
            <a:spLocks noGrp="1"/>
          </p:cNvSpPr>
          <p:nvPr>
            <p:ph type="body" sz="quarter" idx="23" hasCustomPrompt="1"/>
          </p:nvPr>
        </p:nvSpPr>
        <p:spPr>
          <a:xfrm>
            <a:off x="7587713" y="2627478"/>
            <a:ext cx="2752165" cy="2225225"/>
          </a:xfrm>
          <a:prstGeom prst="rect">
            <a:avLst/>
          </a:prstGeom>
        </p:spPr>
        <p:txBody>
          <a:bodyPr wrap="square">
            <a:spAutoFit/>
          </a:bodyPr>
          <a:lstStyle>
            <a:lvl1pPr marL="0" indent="0">
              <a:buNone/>
              <a:defRPr lang="fr-FR" sz="1400" b="0" i="0" smtClean="0">
                <a:solidFill>
                  <a:schemeClr val="tx2"/>
                </a:solidFill>
                <a:effectLst/>
              </a:defRPr>
            </a:lvl1pPr>
          </a:lstStyle>
          <a:p>
            <a:pPr lvl="0"/>
            <a:r>
              <a:rPr lang="fr-FR" b="0" i="0" err="1">
                <a:solidFill>
                  <a:srgbClr val="000000"/>
                </a:solidFill>
                <a:effectLst/>
                <a:latin typeface="Open Sans" panose="020B0606030504020204" pitchFamily="34" charset="0"/>
              </a:rPr>
              <a:t>Lorem</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Ipsum</a:t>
            </a:r>
            <a:r>
              <a:rPr lang="fr-FR" b="0" i="0">
                <a:solidFill>
                  <a:srgbClr val="000000"/>
                </a:solidFill>
                <a:effectLst/>
                <a:latin typeface="Open Sans" panose="020B0606030504020204" pitchFamily="34" charset="0"/>
              </a:rPr>
              <a:t> has been the </a:t>
            </a:r>
            <a:r>
              <a:rPr lang="fr-FR" b="0" i="0" err="1">
                <a:solidFill>
                  <a:srgbClr val="000000"/>
                </a:solidFill>
                <a:effectLst/>
                <a:latin typeface="Open Sans" panose="020B0606030504020204" pitchFamily="34" charset="0"/>
              </a:rPr>
              <a:t>industry's</a:t>
            </a:r>
            <a:r>
              <a:rPr lang="fr-FR" b="0" i="0">
                <a:solidFill>
                  <a:srgbClr val="000000"/>
                </a:solidFill>
                <a:effectLst/>
                <a:latin typeface="Open Sans" panose="020B0606030504020204" pitchFamily="34" charset="0"/>
              </a:rPr>
              <a:t> standard </a:t>
            </a:r>
            <a:r>
              <a:rPr lang="fr-FR" b="0" i="0" err="1">
                <a:solidFill>
                  <a:srgbClr val="000000"/>
                </a:solidFill>
                <a:effectLst/>
                <a:latin typeface="Open Sans" panose="020B0606030504020204" pitchFamily="34" charset="0"/>
              </a:rPr>
              <a:t>dummy</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text</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ever</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since</a:t>
            </a:r>
            <a:r>
              <a:rPr lang="fr-FR" b="0" i="0">
                <a:solidFill>
                  <a:srgbClr val="000000"/>
                </a:solidFill>
                <a:effectLst/>
                <a:latin typeface="Open Sans" panose="020B0606030504020204" pitchFamily="34" charset="0"/>
              </a:rPr>
              <a:t> the 1500s, </a:t>
            </a:r>
            <a:r>
              <a:rPr lang="fr-FR" b="0" i="0" err="1">
                <a:solidFill>
                  <a:srgbClr val="000000"/>
                </a:solidFill>
                <a:effectLst/>
                <a:latin typeface="Open Sans" panose="020B0606030504020204" pitchFamily="34" charset="0"/>
              </a:rPr>
              <a:t>when</a:t>
            </a:r>
            <a:r>
              <a:rPr lang="fr-FR" b="0" i="0">
                <a:solidFill>
                  <a:srgbClr val="000000"/>
                </a:solidFill>
                <a:effectLst/>
                <a:latin typeface="Open Sans" panose="020B0606030504020204" pitchFamily="34" charset="0"/>
              </a:rPr>
              <a:t> an </a:t>
            </a:r>
            <a:r>
              <a:rPr lang="fr-FR" b="0" i="0" err="1">
                <a:solidFill>
                  <a:srgbClr val="000000"/>
                </a:solidFill>
                <a:effectLst/>
                <a:latin typeface="Open Sans" panose="020B0606030504020204" pitchFamily="34" charset="0"/>
              </a:rPr>
              <a:t>unknown</a:t>
            </a:r>
            <a:r>
              <a:rPr lang="fr-FR" b="0" i="0">
                <a:solidFill>
                  <a:srgbClr val="000000"/>
                </a:solidFill>
                <a:effectLst/>
                <a:latin typeface="Open Sans" panose="020B0606030504020204" pitchFamily="34" charset="0"/>
              </a:rPr>
              <a:t> printer </a:t>
            </a:r>
            <a:r>
              <a:rPr lang="fr-FR" b="0" i="0" err="1">
                <a:solidFill>
                  <a:srgbClr val="000000"/>
                </a:solidFill>
                <a:effectLst/>
                <a:latin typeface="Open Sans" panose="020B0606030504020204" pitchFamily="34" charset="0"/>
              </a:rPr>
              <a:t>took</a:t>
            </a:r>
            <a:r>
              <a:rPr lang="fr-FR" b="0" i="0">
                <a:solidFill>
                  <a:srgbClr val="000000"/>
                </a:solidFill>
                <a:effectLst/>
                <a:latin typeface="Open Sans" panose="020B0606030504020204" pitchFamily="34" charset="0"/>
              </a:rPr>
              <a:t> a </a:t>
            </a:r>
            <a:r>
              <a:rPr lang="fr-FR" b="0" i="0" err="1">
                <a:solidFill>
                  <a:srgbClr val="000000"/>
                </a:solidFill>
                <a:effectLst/>
                <a:latin typeface="Open Sans" panose="020B0606030504020204" pitchFamily="34" charset="0"/>
              </a:rPr>
              <a:t>galley</a:t>
            </a:r>
            <a:r>
              <a:rPr lang="fr-FR" b="0" i="0">
                <a:solidFill>
                  <a:srgbClr val="000000"/>
                </a:solidFill>
                <a:effectLst/>
                <a:latin typeface="Open Sans" panose="020B0606030504020204" pitchFamily="34" charset="0"/>
              </a:rPr>
              <a:t> of type and </a:t>
            </a:r>
            <a:r>
              <a:rPr lang="fr-FR" b="0" i="0" err="1">
                <a:solidFill>
                  <a:srgbClr val="000000"/>
                </a:solidFill>
                <a:effectLst/>
                <a:latin typeface="Open Sans" panose="020B0606030504020204" pitchFamily="34" charset="0"/>
              </a:rPr>
              <a:t>scrambled</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it</a:t>
            </a:r>
            <a:r>
              <a:rPr lang="fr-FR" b="0" i="0">
                <a:solidFill>
                  <a:srgbClr val="000000"/>
                </a:solidFill>
                <a:effectLst/>
                <a:latin typeface="Open Sans" panose="020B0606030504020204" pitchFamily="34" charset="0"/>
              </a:rPr>
              <a:t> to </a:t>
            </a:r>
            <a:r>
              <a:rPr lang="fr-FR" b="0" i="0" err="1">
                <a:solidFill>
                  <a:srgbClr val="000000"/>
                </a:solidFill>
                <a:effectLst/>
                <a:latin typeface="Open Sans" panose="020B0606030504020204" pitchFamily="34" charset="0"/>
              </a:rPr>
              <a:t>make</a:t>
            </a:r>
            <a:r>
              <a:rPr lang="fr-FR" b="0" i="0">
                <a:solidFill>
                  <a:srgbClr val="000000"/>
                </a:solidFill>
                <a:effectLst/>
                <a:latin typeface="Open Sans" panose="020B0606030504020204" pitchFamily="34" charset="0"/>
              </a:rPr>
              <a:t> a type </a:t>
            </a:r>
            <a:r>
              <a:rPr lang="fr-FR" b="0" i="0" err="1">
                <a:solidFill>
                  <a:srgbClr val="000000"/>
                </a:solidFill>
                <a:effectLst/>
                <a:latin typeface="Open Sans" panose="020B0606030504020204" pitchFamily="34" charset="0"/>
              </a:rPr>
              <a:t>specimen</a:t>
            </a:r>
            <a:r>
              <a:rPr lang="fr-FR" b="0" i="0">
                <a:solidFill>
                  <a:srgbClr val="000000"/>
                </a:solidFill>
                <a:effectLst/>
                <a:latin typeface="Open Sans" panose="020B0606030504020204" pitchFamily="34" charset="0"/>
              </a:rPr>
              <a:t> book. It has </a:t>
            </a:r>
            <a:r>
              <a:rPr lang="fr-FR" b="0" i="0" err="1">
                <a:solidFill>
                  <a:srgbClr val="000000"/>
                </a:solidFill>
                <a:effectLst/>
                <a:latin typeface="Open Sans" panose="020B0606030504020204" pitchFamily="34" charset="0"/>
              </a:rPr>
              <a:t>survived</a:t>
            </a:r>
            <a:r>
              <a:rPr lang="fr-FR" b="0" i="0">
                <a:solidFill>
                  <a:srgbClr val="000000"/>
                </a:solidFill>
                <a:effectLst/>
                <a:latin typeface="Open Sans" panose="020B0606030504020204" pitchFamily="34" charset="0"/>
              </a:rPr>
              <a:t> not </a:t>
            </a:r>
            <a:r>
              <a:rPr lang="fr-FR" b="0" i="0" err="1">
                <a:solidFill>
                  <a:srgbClr val="000000"/>
                </a:solidFill>
                <a:effectLst/>
                <a:latin typeface="Open Sans" panose="020B0606030504020204" pitchFamily="34" charset="0"/>
              </a:rPr>
              <a:t>only</a:t>
            </a:r>
            <a:r>
              <a:rPr lang="fr-FR" b="0" i="0">
                <a:solidFill>
                  <a:srgbClr val="000000"/>
                </a:solidFill>
                <a:effectLst/>
                <a:latin typeface="Open Sans" panose="020B0606030504020204" pitchFamily="34" charset="0"/>
              </a:rPr>
              <a:t> five centuries, but </a:t>
            </a:r>
            <a:r>
              <a:rPr lang="fr-FR" b="0" i="0" err="1">
                <a:solidFill>
                  <a:srgbClr val="000000"/>
                </a:solidFill>
                <a:effectLst/>
                <a:latin typeface="Open Sans" panose="020B0606030504020204" pitchFamily="34" charset="0"/>
              </a:rPr>
              <a:t>also</a:t>
            </a:r>
            <a:r>
              <a:rPr lang="fr-FR" b="0" i="0">
                <a:solidFill>
                  <a:srgbClr val="000000"/>
                </a:solidFill>
                <a:effectLst/>
                <a:latin typeface="Open Sans" panose="020B0606030504020204" pitchFamily="34" charset="0"/>
              </a:rPr>
              <a:t> the </a:t>
            </a:r>
            <a:r>
              <a:rPr lang="fr-FR" b="0" i="0" err="1">
                <a:solidFill>
                  <a:srgbClr val="000000"/>
                </a:solidFill>
                <a:effectLst/>
                <a:latin typeface="Open Sans" panose="020B0606030504020204" pitchFamily="34" charset="0"/>
              </a:rPr>
              <a:t>leap</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into</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electronic</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typesetting</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remaining</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essentially</a:t>
            </a:r>
            <a:r>
              <a:rPr lang="fr-FR" b="0" i="0">
                <a:solidFill>
                  <a:srgbClr val="000000"/>
                </a:solidFill>
                <a:effectLst/>
                <a:latin typeface="Open Sans" panose="020B0606030504020204" pitchFamily="34" charset="0"/>
              </a:rPr>
              <a:t> </a:t>
            </a:r>
            <a:r>
              <a:rPr lang="fr-FR" b="0" i="0" err="1">
                <a:solidFill>
                  <a:srgbClr val="000000"/>
                </a:solidFill>
                <a:effectLst/>
                <a:latin typeface="Open Sans" panose="020B0606030504020204" pitchFamily="34" charset="0"/>
              </a:rPr>
              <a:t>unchanged</a:t>
            </a:r>
            <a:r>
              <a:rPr lang="fr-FR" b="0" i="0">
                <a:solidFill>
                  <a:srgbClr val="000000"/>
                </a:solidFill>
                <a:effectLst/>
                <a:latin typeface="Open Sans" panose="020B0606030504020204" pitchFamily="34" charset="0"/>
              </a:rPr>
              <a:t>.</a:t>
            </a:r>
            <a:endParaRPr lang="fr-FR"/>
          </a:p>
        </p:txBody>
      </p:sp>
      <p:sp>
        <p:nvSpPr>
          <p:cNvPr id="9" name="Graphique 16">
            <a:extLst>
              <a:ext uri="{FF2B5EF4-FFF2-40B4-BE49-F238E27FC236}">
                <a16:creationId xmlns:a16="http://schemas.microsoft.com/office/drawing/2014/main" id="{388C595B-8CB2-45D7-87E1-458BF88E3EEC}"/>
              </a:ext>
            </a:extLst>
          </p:cNvPr>
          <p:cNvSpPr/>
          <p:nvPr userDrawn="1"/>
        </p:nvSpPr>
        <p:spPr>
          <a:xfrm>
            <a:off x="3506436" y="994721"/>
            <a:ext cx="1365097" cy="1365211"/>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10" name="Cercle : creux 9">
            <a:extLst>
              <a:ext uri="{FF2B5EF4-FFF2-40B4-BE49-F238E27FC236}">
                <a16:creationId xmlns:a16="http://schemas.microsoft.com/office/drawing/2014/main" id="{D7F8D8E0-11AE-46CD-981F-5A05954D5C20}"/>
              </a:ext>
            </a:extLst>
          </p:cNvPr>
          <p:cNvSpPr/>
          <p:nvPr userDrawn="1"/>
        </p:nvSpPr>
        <p:spPr>
          <a:xfrm rot="5400000">
            <a:off x="4225806" y="2165390"/>
            <a:ext cx="343398" cy="343398"/>
          </a:xfrm>
          <a:prstGeom prst="donut">
            <a:avLst>
              <a:gd name="adj" fmla="val 15438"/>
            </a:avLst>
          </a:prstGeom>
          <a:solidFill>
            <a:srgbClr val="EEA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83690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BI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10CACB33-AD96-4F7E-91A0-9469A0A7A807}"/>
              </a:ext>
            </a:extLst>
          </p:cNvPr>
          <p:cNvGrpSpPr/>
          <p:nvPr userDrawn="1"/>
        </p:nvGrpSpPr>
        <p:grpSpPr>
          <a:xfrm>
            <a:off x="3400360" y="2266951"/>
            <a:ext cx="5398482" cy="1785938"/>
            <a:chOff x="2801866" y="2335655"/>
            <a:chExt cx="6595470" cy="2181929"/>
          </a:xfrm>
        </p:grpSpPr>
        <p:sp>
          <p:nvSpPr>
            <p:cNvPr id="5" name="Forme libre : forme 4">
              <a:extLst>
                <a:ext uri="{FF2B5EF4-FFF2-40B4-BE49-F238E27FC236}">
                  <a16:creationId xmlns:a16="http://schemas.microsoft.com/office/drawing/2014/main" id="{5C7D2EF1-5408-494B-B8C6-680455B95142}"/>
                </a:ext>
              </a:extLst>
            </p:cNvPr>
            <p:cNvSpPr/>
            <p:nvPr/>
          </p:nvSpPr>
          <p:spPr>
            <a:xfrm>
              <a:off x="6470690" y="2339774"/>
              <a:ext cx="1090704" cy="2177810"/>
            </a:xfrm>
            <a:custGeom>
              <a:avLst/>
              <a:gdLst>
                <a:gd name="connsiteX0" fmla="*/ -221 w 906923"/>
                <a:gd name="connsiteY0" fmla="*/ 37237 h 1810854"/>
                <a:gd name="connsiteX1" fmla="*/ -221 w 906923"/>
                <a:gd name="connsiteY1" fmla="*/ 240384 h 1810854"/>
                <a:gd name="connsiteX2" fmla="*/ 34645 w 906923"/>
                <a:gd name="connsiteY2" fmla="*/ 277639 h 1810854"/>
                <a:gd name="connsiteX3" fmla="*/ 627214 w 906923"/>
                <a:gd name="connsiteY3" fmla="*/ 939967 h 1810854"/>
                <a:gd name="connsiteX4" fmla="*/ 335217 w 906923"/>
                <a:gd name="connsiteY4" fmla="*/ 1436489 h 1810854"/>
                <a:gd name="connsiteX5" fmla="*/ 283369 w 906923"/>
                <a:gd name="connsiteY5" fmla="*/ 1425129 h 1810854"/>
                <a:gd name="connsiteX6" fmla="*/ 277436 w 906923"/>
                <a:gd name="connsiteY6" fmla="*/ 1404857 h 1810854"/>
                <a:gd name="connsiteX7" fmla="*/ 277436 w 906923"/>
                <a:gd name="connsiteY7" fmla="*/ 813552 h 1810854"/>
                <a:gd name="connsiteX8" fmla="*/ 240040 w 906923"/>
                <a:gd name="connsiteY8" fmla="*/ 776157 h 1810854"/>
                <a:gd name="connsiteX9" fmla="*/ 37316 w 906923"/>
                <a:gd name="connsiteY9" fmla="*/ 776157 h 1810854"/>
                <a:gd name="connsiteX10" fmla="*/ -80 w 906923"/>
                <a:gd name="connsiteY10" fmla="*/ 813552 h 1810854"/>
                <a:gd name="connsiteX11" fmla="*/ -80 w 906923"/>
                <a:gd name="connsiteY11" fmla="*/ 1773192 h 1810854"/>
                <a:gd name="connsiteX12" fmla="*/ 37541 w 906923"/>
                <a:gd name="connsiteY12" fmla="*/ 1810644 h 1810854"/>
                <a:gd name="connsiteX13" fmla="*/ 39565 w 906923"/>
                <a:gd name="connsiteY13" fmla="*/ 1810587 h 1810854"/>
                <a:gd name="connsiteX14" fmla="*/ 905842 w 906923"/>
                <a:gd name="connsiteY14" fmla="*/ 866117 h 1810854"/>
                <a:gd name="connsiteX15" fmla="*/ 39565 w 906923"/>
                <a:gd name="connsiteY15" fmla="*/ -159 h 1810854"/>
                <a:gd name="connsiteX16" fmla="*/ -24 w 906923"/>
                <a:gd name="connsiteY16" fmla="*/ 35494 h 1810854"/>
                <a:gd name="connsiteX17" fmla="*/ -80 w 906923"/>
                <a:gd name="connsiteY17" fmla="*/ 37237 h 18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6923" h="1810854">
                  <a:moveTo>
                    <a:pt x="-221" y="37237"/>
                  </a:moveTo>
                  <a:lnTo>
                    <a:pt x="-221" y="240384"/>
                  </a:lnTo>
                  <a:cubicBezTo>
                    <a:pt x="-333" y="260094"/>
                    <a:pt x="14976" y="276444"/>
                    <a:pt x="34645" y="277639"/>
                  </a:cubicBezTo>
                  <a:cubicBezTo>
                    <a:pt x="381175" y="296899"/>
                    <a:pt x="646475" y="593437"/>
                    <a:pt x="627214" y="939967"/>
                  </a:cubicBezTo>
                  <a:cubicBezTo>
                    <a:pt x="615939" y="1142959"/>
                    <a:pt x="507140" y="1327956"/>
                    <a:pt x="335217" y="1436489"/>
                  </a:cubicBezTo>
                  <a:cubicBezTo>
                    <a:pt x="317757" y="1447665"/>
                    <a:pt x="294546" y="1442576"/>
                    <a:pt x="283369" y="1425129"/>
                  </a:cubicBezTo>
                  <a:cubicBezTo>
                    <a:pt x="279489" y="1419070"/>
                    <a:pt x="277436" y="1412041"/>
                    <a:pt x="277436" y="1404857"/>
                  </a:cubicBezTo>
                  <a:lnTo>
                    <a:pt x="277436" y="813552"/>
                  </a:lnTo>
                  <a:cubicBezTo>
                    <a:pt x="277436" y="792900"/>
                    <a:pt x="260692" y="776157"/>
                    <a:pt x="240040" y="776157"/>
                  </a:cubicBezTo>
                  <a:lnTo>
                    <a:pt x="37316" y="776157"/>
                  </a:lnTo>
                  <a:cubicBezTo>
                    <a:pt x="16663" y="776157"/>
                    <a:pt x="-80" y="792900"/>
                    <a:pt x="-80" y="813552"/>
                  </a:cubicBezTo>
                  <a:lnTo>
                    <a:pt x="-80" y="1773192"/>
                  </a:lnTo>
                  <a:cubicBezTo>
                    <a:pt x="-38" y="1793928"/>
                    <a:pt x="16804" y="1810686"/>
                    <a:pt x="37541" y="1810644"/>
                  </a:cubicBezTo>
                  <a:cubicBezTo>
                    <a:pt x="38215" y="1810644"/>
                    <a:pt x="38890" y="1810630"/>
                    <a:pt x="39565" y="1810587"/>
                  </a:cubicBezTo>
                  <a:cubicBezTo>
                    <a:pt x="539587" y="1788993"/>
                    <a:pt x="927436" y="1366153"/>
                    <a:pt x="905842" y="866117"/>
                  </a:cubicBezTo>
                  <a:cubicBezTo>
                    <a:pt x="885569" y="396350"/>
                    <a:pt x="509347" y="20128"/>
                    <a:pt x="39565" y="-159"/>
                  </a:cubicBezTo>
                  <a:cubicBezTo>
                    <a:pt x="18786" y="-1241"/>
                    <a:pt x="1058" y="14715"/>
                    <a:pt x="-24" y="35494"/>
                  </a:cubicBezTo>
                  <a:cubicBezTo>
                    <a:pt x="-67" y="36070"/>
                    <a:pt x="-80" y="36661"/>
                    <a:pt x="-80" y="37237"/>
                  </a:cubicBezTo>
                </a:path>
              </a:pathLst>
            </a:custGeom>
            <a:solidFill>
              <a:schemeClr val="tx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7" name="Forme libre : forme 6">
              <a:extLst>
                <a:ext uri="{FF2B5EF4-FFF2-40B4-BE49-F238E27FC236}">
                  <a16:creationId xmlns:a16="http://schemas.microsoft.com/office/drawing/2014/main" id="{2DE9841C-8916-41CE-BBF9-E60DBC1BCE99}"/>
                </a:ext>
              </a:extLst>
            </p:cNvPr>
            <p:cNvSpPr/>
            <p:nvPr/>
          </p:nvSpPr>
          <p:spPr>
            <a:xfrm>
              <a:off x="4638295" y="2340563"/>
              <a:ext cx="1090870" cy="2166470"/>
            </a:xfrm>
            <a:custGeom>
              <a:avLst/>
              <a:gdLst>
                <a:gd name="connsiteX0" fmla="*/ 428847 w 907061"/>
                <a:gd name="connsiteY0" fmla="*/ 1014496 h 1801425"/>
                <a:gd name="connsiteX1" fmla="*/ 459143 w 907061"/>
                <a:gd name="connsiteY1" fmla="*/ 1050852 h 1801425"/>
                <a:gd name="connsiteX2" fmla="*/ 464415 w 907061"/>
                <a:gd name="connsiteY2" fmla="*/ 1050908 h 1801425"/>
                <a:gd name="connsiteX3" fmla="*/ 796901 w 907061"/>
                <a:gd name="connsiteY3" fmla="*/ 1050908 h 1801425"/>
                <a:gd name="connsiteX4" fmla="*/ 832048 w 907061"/>
                <a:gd name="connsiteY4" fmla="*/ 1013540 h 1801425"/>
                <a:gd name="connsiteX5" fmla="*/ 832048 w 907061"/>
                <a:gd name="connsiteY5" fmla="*/ 1013512 h 1801425"/>
                <a:gd name="connsiteX6" fmla="*/ 832048 w 907061"/>
                <a:gd name="connsiteY6" fmla="*/ 810646 h 1801425"/>
                <a:gd name="connsiteX7" fmla="*/ 796930 w 907061"/>
                <a:gd name="connsiteY7" fmla="*/ 773251 h 1801425"/>
                <a:gd name="connsiteX8" fmla="*/ 796901 w 907061"/>
                <a:gd name="connsiteY8" fmla="*/ 773251 h 1801425"/>
                <a:gd name="connsiteX9" fmla="*/ 460901 w 907061"/>
                <a:gd name="connsiteY9" fmla="*/ 773251 h 1801425"/>
                <a:gd name="connsiteX10" fmla="*/ 428566 w 907061"/>
                <a:gd name="connsiteY10" fmla="*/ 806977 h 1801425"/>
                <a:gd name="connsiteX11" fmla="*/ 428847 w 907061"/>
                <a:gd name="connsiteY11" fmla="*/ 810646 h 1801425"/>
                <a:gd name="connsiteX12" fmla="*/ 906840 w 907061"/>
                <a:gd name="connsiteY12" fmla="*/ 239727 h 1801425"/>
                <a:gd name="connsiteX13" fmla="*/ 906840 w 907061"/>
                <a:gd name="connsiteY13" fmla="*/ 36580 h 1801425"/>
                <a:gd name="connsiteX14" fmla="*/ 868010 w 907061"/>
                <a:gd name="connsiteY14" fmla="*/ -197 h 1801425"/>
                <a:gd name="connsiteX15" fmla="*/ 866351 w 907061"/>
                <a:gd name="connsiteY15" fmla="*/ -113 h 1801425"/>
                <a:gd name="connsiteX16" fmla="*/ -222 w 907061"/>
                <a:gd name="connsiteY16" fmla="*/ 685946 h 1801425"/>
                <a:gd name="connsiteX17" fmla="*/ -222 w 907061"/>
                <a:gd name="connsiteY17" fmla="*/ 1763819 h 1801425"/>
                <a:gd name="connsiteX18" fmla="*/ 37315 w 907061"/>
                <a:gd name="connsiteY18" fmla="*/ 1801215 h 1801425"/>
                <a:gd name="connsiteX19" fmla="*/ 240040 w 907061"/>
                <a:gd name="connsiteY19" fmla="*/ 1801215 h 1801425"/>
                <a:gd name="connsiteX20" fmla="*/ 277436 w 907061"/>
                <a:gd name="connsiteY20" fmla="*/ 1763819 h 1801425"/>
                <a:gd name="connsiteX21" fmla="*/ 277436 w 907061"/>
                <a:gd name="connsiteY21" fmla="*/ 735855 h 1801425"/>
                <a:gd name="connsiteX22" fmla="*/ 871131 w 907061"/>
                <a:gd name="connsiteY22" fmla="*/ 276982 h 1801425"/>
                <a:gd name="connsiteX23" fmla="*/ 906136 w 907061"/>
                <a:gd name="connsiteY23" fmla="*/ 239727 h 18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061" h="1801425">
                  <a:moveTo>
                    <a:pt x="428847" y="1014496"/>
                  </a:moveTo>
                  <a:cubicBezTo>
                    <a:pt x="427174" y="1032899"/>
                    <a:pt x="440741" y="1049178"/>
                    <a:pt x="459143" y="1050852"/>
                  </a:cubicBezTo>
                  <a:cubicBezTo>
                    <a:pt x="460901" y="1051006"/>
                    <a:pt x="462658" y="1051020"/>
                    <a:pt x="464415" y="1050908"/>
                  </a:cubicBezTo>
                  <a:lnTo>
                    <a:pt x="796901" y="1050908"/>
                  </a:lnTo>
                  <a:cubicBezTo>
                    <a:pt x="816921" y="1050303"/>
                    <a:pt x="832666" y="1033573"/>
                    <a:pt x="832048" y="1013540"/>
                  </a:cubicBezTo>
                  <a:cubicBezTo>
                    <a:pt x="832048" y="1013540"/>
                    <a:pt x="832048" y="1013526"/>
                    <a:pt x="832048" y="1013512"/>
                  </a:cubicBezTo>
                  <a:lnTo>
                    <a:pt x="832048" y="810646"/>
                  </a:lnTo>
                  <a:cubicBezTo>
                    <a:pt x="832681" y="790627"/>
                    <a:pt x="816963" y="773883"/>
                    <a:pt x="796930" y="773251"/>
                  </a:cubicBezTo>
                  <a:cubicBezTo>
                    <a:pt x="796930" y="773251"/>
                    <a:pt x="796915" y="773251"/>
                    <a:pt x="796901" y="773251"/>
                  </a:cubicBezTo>
                  <a:lnTo>
                    <a:pt x="460901" y="773251"/>
                  </a:lnTo>
                  <a:cubicBezTo>
                    <a:pt x="442653" y="773630"/>
                    <a:pt x="428186" y="788729"/>
                    <a:pt x="428566" y="806977"/>
                  </a:cubicBezTo>
                  <a:cubicBezTo>
                    <a:pt x="428594" y="808200"/>
                    <a:pt x="428679" y="809423"/>
                    <a:pt x="428847" y="810646"/>
                  </a:cubicBezTo>
                  <a:close/>
                  <a:moveTo>
                    <a:pt x="906840" y="239727"/>
                  </a:moveTo>
                  <a:lnTo>
                    <a:pt x="906840" y="36580"/>
                  </a:lnTo>
                  <a:cubicBezTo>
                    <a:pt x="906277" y="15703"/>
                    <a:pt x="888887" y="-759"/>
                    <a:pt x="868010" y="-197"/>
                  </a:cubicBezTo>
                  <a:cubicBezTo>
                    <a:pt x="867447" y="-183"/>
                    <a:pt x="866899" y="-155"/>
                    <a:pt x="866351" y="-113"/>
                  </a:cubicBezTo>
                  <a:cubicBezTo>
                    <a:pt x="384984" y="20835"/>
                    <a:pt x="-222" y="199660"/>
                    <a:pt x="-222" y="685946"/>
                  </a:cubicBezTo>
                  <a:lnTo>
                    <a:pt x="-222" y="1763819"/>
                  </a:lnTo>
                  <a:cubicBezTo>
                    <a:pt x="-151" y="1784499"/>
                    <a:pt x="16635" y="1801215"/>
                    <a:pt x="37315" y="1801215"/>
                  </a:cubicBezTo>
                  <a:lnTo>
                    <a:pt x="240040" y="1801215"/>
                  </a:lnTo>
                  <a:cubicBezTo>
                    <a:pt x="260692" y="1801215"/>
                    <a:pt x="277436" y="1784471"/>
                    <a:pt x="277436" y="1763819"/>
                  </a:cubicBezTo>
                  <a:lnTo>
                    <a:pt x="277436" y="735855"/>
                  </a:lnTo>
                  <a:cubicBezTo>
                    <a:pt x="277436" y="400979"/>
                    <a:pt x="540754" y="295118"/>
                    <a:pt x="871131" y="276982"/>
                  </a:cubicBezTo>
                  <a:cubicBezTo>
                    <a:pt x="890827" y="275787"/>
                    <a:pt x="906179" y="259451"/>
                    <a:pt x="906136" y="239727"/>
                  </a:cubicBezTo>
                </a:path>
              </a:pathLst>
            </a:custGeom>
            <a:solidFill>
              <a:schemeClr val="accent1"/>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9" name="Forme libre : forme 8">
              <a:extLst>
                <a:ext uri="{FF2B5EF4-FFF2-40B4-BE49-F238E27FC236}">
                  <a16:creationId xmlns:a16="http://schemas.microsoft.com/office/drawing/2014/main" id="{FB1F71F6-FA53-4BE5-B5E9-EC8C835594C4}"/>
                </a:ext>
              </a:extLst>
            </p:cNvPr>
            <p:cNvSpPr/>
            <p:nvPr/>
          </p:nvSpPr>
          <p:spPr>
            <a:xfrm>
              <a:off x="8304246" y="2348220"/>
              <a:ext cx="1093090" cy="2162701"/>
            </a:xfrm>
            <a:custGeom>
              <a:avLst/>
              <a:gdLst>
                <a:gd name="connsiteX0" fmla="*/ -222 w 908907"/>
                <a:gd name="connsiteY0" fmla="*/ 821712 h 1798291"/>
                <a:gd name="connsiteX1" fmla="*/ -222 w 908907"/>
                <a:gd name="connsiteY1" fmla="*/ 1743393 h 1798291"/>
                <a:gd name="connsiteX2" fmla="*/ 37455 w 908907"/>
                <a:gd name="connsiteY2" fmla="*/ 1798081 h 1798291"/>
                <a:gd name="connsiteX3" fmla="*/ 240884 w 908907"/>
                <a:gd name="connsiteY3" fmla="*/ 1798081 h 1798291"/>
                <a:gd name="connsiteX4" fmla="*/ 278420 w 908907"/>
                <a:gd name="connsiteY4" fmla="*/ 1743393 h 1798291"/>
                <a:gd name="connsiteX5" fmla="*/ 278420 w 908907"/>
                <a:gd name="connsiteY5" fmla="*/ 821712 h 1798291"/>
                <a:gd name="connsiteX6" fmla="*/ 240884 w 908907"/>
                <a:gd name="connsiteY6" fmla="*/ 766884 h 1798291"/>
                <a:gd name="connsiteX7" fmla="*/ 37455 w 908907"/>
                <a:gd name="connsiteY7" fmla="*/ 766884 h 1798291"/>
                <a:gd name="connsiteX8" fmla="*/ -222 w 908907"/>
                <a:gd name="connsiteY8" fmla="*/ 821712 h 1798291"/>
                <a:gd name="connsiteX9" fmla="*/ 908527 w 908907"/>
                <a:gd name="connsiteY9" fmla="*/ 760838 h 1798291"/>
                <a:gd name="connsiteX10" fmla="*/ 41814 w 908907"/>
                <a:gd name="connsiteY10" fmla="*/ -12 h 1798291"/>
                <a:gd name="connsiteX11" fmla="*/ 40267 w 908907"/>
                <a:gd name="connsiteY11" fmla="*/ -12 h 1798291"/>
                <a:gd name="connsiteX12" fmla="*/ 3152 w 908907"/>
                <a:gd name="connsiteY12" fmla="*/ 24168 h 1798291"/>
                <a:gd name="connsiteX13" fmla="*/ 4137 w 908907"/>
                <a:gd name="connsiteY13" fmla="*/ 247840 h 1798291"/>
                <a:gd name="connsiteX14" fmla="*/ 40829 w 908907"/>
                <a:gd name="connsiteY14" fmla="*/ 271740 h 1798291"/>
                <a:gd name="connsiteX15" fmla="*/ 651957 w 908907"/>
                <a:gd name="connsiteY15" fmla="*/ 763791 h 1798291"/>
                <a:gd name="connsiteX16" fmla="*/ 442765 w 908907"/>
                <a:gd name="connsiteY16" fmla="*/ 1130158 h 1798291"/>
                <a:gd name="connsiteX17" fmla="*/ 423505 w 908907"/>
                <a:gd name="connsiteY17" fmla="*/ 1165726 h 1798291"/>
                <a:gd name="connsiteX18" fmla="*/ 426035 w 908907"/>
                <a:gd name="connsiteY18" fmla="*/ 1420186 h 1798291"/>
                <a:gd name="connsiteX19" fmla="*/ 446420 w 908907"/>
                <a:gd name="connsiteY19" fmla="*/ 1440571 h 1798291"/>
                <a:gd name="connsiteX20" fmla="*/ 908527 w 908907"/>
                <a:gd name="connsiteY20" fmla="*/ 760276 h 179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907" h="1798291">
                  <a:moveTo>
                    <a:pt x="-222" y="821712"/>
                  </a:moveTo>
                  <a:lnTo>
                    <a:pt x="-222" y="1743393"/>
                  </a:lnTo>
                  <a:cubicBezTo>
                    <a:pt x="-222" y="1773619"/>
                    <a:pt x="16649" y="1798081"/>
                    <a:pt x="37455" y="1798081"/>
                  </a:cubicBezTo>
                  <a:lnTo>
                    <a:pt x="240884" y="1798081"/>
                  </a:lnTo>
                  <a:cubicBezTo>
                    <a:pt x="261550" y="1798081"/>
                    <a:pt x="278420" y="1773619"/>
                    <a:pt x="278420" y="1743393"/>
                  </a:cubicBezTo>
                  <a:lnTo>
                    <a:pt x="278420" y="821712"/>
                  </a:lnTo>
                  <a:cubicBezTo>
                    <a:pt x="278420" y="791486"/>
                    <a:pt x="261550" y="766884"/>
                    <a:pt x="240884" y="766884"/>
                  </a:cubicBezTo>
                  <a:lnTo>
                    <a:pt x="37455" y="766884"/>
                  </a:lnTo>
                  <a:cubicBezTo>
                    <a:pt x="16649" y="766884"/>
                    <a:pt x="-222" y="791486"/>
                    <a:pt x="-222" y="821712"/>
                  </a:cubicBezTo>
                  <a:moveTo>
                    <a:pt x="908527" y="760838"/>
                  </a:moveTo>
                  <a:cubicBezTo>
                    <a:pt x="918648" y="297889"/>
                    <a:pt x="444593" y="-9151"/>
                    <a:pt x="41814" y="-12"/>
                  </a:cubicBezTo>
                  <a:lnTo>
                    <a:pt x="40267" y="-12"/>
                  </a:lnTo>
                  <a:cubicBezTo>
                    <a:pt x="19741" y="-12"/>
                    <a:pt x="3152" y="10953"/>
                    <a:pt x="3152" y="24168"/>
                  </a:cubicBezTo>
                  <a:lnTo>
                    <a:pt x="4137" y="247840"/>
                  </a:lnTo>
                  <a:cubicBezTo>
                    <a:pt x="4137" y="260774"/>
                    <a:pt x="20304" y="272162"/>
                    <a:pt x="40829" y="271740"/>
                  </a:cubicBezTo>
                  <a:cubicBezTo>
                    <a:pt x="401854" y="270616"/>
                    <a:pt x="656175" y="509330"/>
                    <a:pt x="651957" y="763791"/>
                  </a:cubicBezTo>
                  <a:cubicBezTo>
                    <a:pt x="648583" y="920403"/>
                    <a:pt x="570839" y="1015861"/>
                    <a:pt x="442765" y="1130158"/>
                  </a:cubicBezTo>
                  <a:cubicBezTo>
                    <a:pt x="431237" y="1138438"/>
                    <a:pt x="424151" y="1151555"/>
                    <a:pt x="423505" y="1165726"/>
                  </a:cubicBezTo>
                  <a:lnTo>
                    <a:pt x="426035" y="1420186"/>
                  </a:lnTo>
                  <a:cubicBezTo>
                    <a:pt x="426035" y="1437057"/>
                    <a:pt x="429409" y="1448304"/>
                    <a:pt x="446420" y="1440571"/>
                  </a:cubicBezTo>
                  <a:cubicBezTo>
                    <a:pt x="711003" y="1321776"/>
                    <a:pt x="908807" y="1070409"/>
                    <a:pt x="908527" y="760276"/>
                  </a:cubicBezTo>
                </a:path>
              </a:pathLst>
            </a:custGeom>
            <a:solidFill>
              <a:schemeClr val="accent3"/>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10" name="Forme libre : forme 9">
              <a:extLst>
                <a:ext uri="{FF2B5EF4-FFF2-40B4-BE49-F238E27FC236}">
                  <a16:creationId xmlns:a16="http://schemas.microsoft.com/office/drawing/2014/main" id="{A031E6FA-5BAC-4869-9309-4AC931EA457F}"/>
                </a:ext>
              </a:extLst>
            </p:cNvPr>
            <p:cNvSpPr/>
            <p:nvPr/>
          </p:nvSpPr>
          <p:spPr>
            <a:xfrm>
              <a:off x="2801866" y="2335655"/>
              <a:ext cx="1087573" cy="2171378"/>
            </a:xfrm>
            <a:custGeom>
              <a:avLst/>
              <a:gdLst>
                <a:gd name="connsiteX0" fmla="*/ 904099 w 904320"/>
                <a:gd name="connsiteY0" fmla="*/ 1767843 h 1805506"/>
                <a:gd name="connsiteX1" fmla="*/ 866197 w 904320"/>
                <a:gd name="connsiteY1" fmla="*/ 1805295 h 1805506"/>
                <a:gd name="connsiteX2" fmla="*/ 864313 w 904320"/>
                <a:gd name="connsiteY2" fmla="*/ 1805238 h 1805506"/>
                <a:gd name="connsiteX3" fmla="*/ 637 w 904320"/>
                <a:gd name="connsiteY3" fmla="*/ 863510 h 1805506"/>
                <a:gd name="connsiteX4" fmla="*/ 864313 w 904320"/>
                <a:gd name="connsiteY4" fmla="*/ -165 h 1805506"/>
                <a:gd name="connsiteX5" fmla="*/ 903776 w 904320"/>
                <a:gd name="connsiteY5" fmla="*/ 35642 h 1805506"/>
                <a:gd name="connsiteX6" fmla="*/ 903818 w 904320"/>
                <a:gd name="connsiteY6" fmla="*/ 37230 h 1805506"/>
                <a:gd name="connsiteX7" fmla="*/ 903818 w 904320"/>
                <a:gd name="connsiteY7" fmla="*/ 239674 h 1805506"/>
                <a:gd name="connsiteX8" fmla="*/ 869093 w 904320"/>
                <a:gd name="connsiteY8" fmla="*/ 276789 h 1805506"/>
                <a:gd name="connsiteX9" fmla="*/ 281022 w 904320"/>
                <a:gd name="connsiteY9" fmla="*/ 939932 h 1805506"/>
                <a:gd name="connsiteX10" fmla="*/ 869093 w 904320"/>
                <a:gd name="connsiteY10" fmla="*/ 1528003 h 1805506"/>
                <a:gd name="connsiteX11" fmla="*/ 903818 w 904320"/>
                <a:gd name="connsiteY11" fmla="*/ 1565118 h 180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20" h="1805506">
                  <a:moveTo>
                    <a:pt x="904099" y="1767843"/>
                  </a:moveTo>
                  <a:cubicBezTo>
                    <a:pt x="903973" y="1788649"/>
                    <a:pt x="887004" y="1805421"/>
                    <a:pt x="866197" y="1805295"/>
                  </a:cubicBezTo>
                  <a:cubicBezTo>
                    <a:pt x="865564" y="1805295"/>
                    <a:pt x="864946" y="1805281"/>
                    <a:pt x="864313" y="1805238"/>
                  </a:cubicBezTo>
                  <a:cubicBezTo>
                    <a:pt x="365767" y="1783687"/>
                    <a:pt x="-20914" y="1362056"/>
                    <a:pt x="637" y="863510"/>
                  </a:cubicBezTo>
                  <a:cubicBezTo>
                    <a:pt x="20896" y="395162"/>
                    <a:pt x="395965" y="20093"/>
                    <a:pt x="864313" y="-165"/>
                  </a:cubicBezTo>
                  <a:cubicBezTo>
                    <a:pt x="885092" y="-1178"/>
                    <a:pt x="902763" y="14849"/>
                    <a:pt x="903776" y="35642"/>
                  </a:cubicBezTo>
                  <a:cubicBezTo>
                    <a:pt x="903804" y="36162"/>
                    <a:pt x="903818" y="36696"/>
                    <a:pt x="903818" y="37230"/>
                  </a:cubicBezTo>
                  <a:lnTo>
                    <a:pt x="903818" y="239674"/>
                  </a:lnTo>
                  <a:cubicBezTo>
                    <a:pt x="903930" y="259300"/>
                    <a:pt x="888691" y="275594"/>
                    <a:pt x="869093" y="276789"/>
                  </a:cubicBezTo>
                  <a:cubicBezTo>
                    <a:pt x="523575" y="297511"/>
                    <a:pt x="260286" y="594414"/>
                    <a:pt x="281022" y="939932"/>
                  </a:cubicBezTo>
                  <a:cubicBezTo>
                    <a:pt x="300001" y="1256518"/>
                    <a:pt x="552508" y="1509010"/>
                    <a:pt x="869093" y="1528003"/>
                  </a:cubicBezTo>
                  <a:cubicBezTo>
                    <a:pt x="888691" y="1529198"/>
                    <a:pt x="903930" y="1545492"/>
                    <a:pt x="903818" y="1565118"/>
                  </a:cubicBezTo>
                  <a:close/>
                </a:path>
              </a:pathLst>
            </a:custGeom>
            <a:solidFill>
              <a:schemeClr val="bg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grpSp>
      <p:sp>
        <p:nvSpPr>
          <p:cNvPr id="11" name="ZoneTexte 10">
            <a:extLst>
              <a:ext uri="{FF2B5EF4-FFF2-40B4-BE49-F238E27FC236}">
                <a16:creationId xmlns:a16="http://schemas.microsoft.com/office/drawing/2014/main" id="{48243FBA-01DE-40F7-9D3F-3C936420A33C}"/>
              </a:ext>
            </a:extLst>
          </p:cNvPr>
          <p:cNvSpPr txBox="1"/>
          <p:nvPr userDrawn="1"/>
        </p:nvSpPr>
        <p:spPr>
          <a:xfrm>
            <a:off x="2795516" y="4278936"/>
            <a:ext cx="659547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400" b="0" i="0" u="none" strike="noStrike" kern="1200" cap="none" spc="60" normalizeH="0" baseline="0" noProof="0">
                <a:ln>
                  <a:noFill/>
                </a:ln>
                <a:solidFill>
                  <a:schemeClr val="bg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Protection Juridique Indépendante</a:t>
            </a:r>
            <a:endParaRPr kumimoji="0" lang="fr-FR" sz="3200" b="0" i="0" u="none" strike="noStrike" kern="1200" cap="none" spc="60" normalizeH="0" baseline="0" noProof="0">
              <a:ln>
                <a:noFill/>
              </a:ln>
              <a:solidFill>
                <a:schemeClr val="bg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8596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7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CALIARE-OK">
    <p:spTree>
      <p:nvGrpSpPr>
        <p:cNvPr id="1" name=""/>
        <p:cNvGrpSpPr/>
        <p:nvPr/>
      </p:nvGrpSpPr>
      <p:grpSpPr>
        <a:xfrm>
          <a:off x="0" y="0"/>
          <a:ext cx="0" cy="0"/>
          <a:chOff x="0" y="0"/>
          <a:chExt cx="0" cy="0"/>
        </a:xfrm>
      </p:grpSpPr>
      <p:sp>
        <p:nvSpPr>
          <p:cNvPr id="18" name="Graphique 16">
            <a:extLst>
              <a:ext uri="{FF2B5EF4-FFF2-40B4-BE49-F238E27FC236}">
                <a16:creationId xmlns:a16="http://schemas.microsoft.com/office/drawing/2014/main" id="{A531E469-0CB4-4223-B342-1F9A4A7D56FB}"/>
              </a:ext>
            </a:extLst>
          </p:cNvPr>
          <p:cNvSpPr/>
          <p:nvPr userDrawn="1"/>
        </p:nvSpPr>
        <p:spPr>
          <a:xfrm>
            <a:off x="3581400" y="914203"/>
            <a:ext cx="5029200" cy="5029594"/>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19" name="Graphique 16">
            <a:extLst>
              <a:ext uri="{FF2B5EF4-FFF2-40B4-BE49-F238E27FC236}">
                <a16:creationId xmlns:a16="http://schemas.microsoft.com/office/drawing/2014/main" id="{5E59872C-3364-4CC9-B215-F933A43E69D0}"/>
              </a:ext>
            </a:extLst>
          </p:cNvPr>
          <p:cNvSpPr/>
          <p:nvPr userDrawn="1"/>
        </p:nvSpPr>
        <p:spPr>
          <a:xfrm>
            <a:off x="3581400" y="914203"/>
            <a:ext cx="5029200" cy="5029594"/>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21" name="Graphique 16">
            <a:extLst>
              <a:ext uri="{FF2B5EF4-FFF2-40B4-BE49-F238E27FC236}">
                <a16:creationId xmlns:a16="http://schemas.microsoft.com/office/drawing/2014/main" id="{02B47327-7E27-4A04-9F43-7FA4EE83A0C8}"/>
              </a:ext>
            </a:extLst>
          </p:cNvPr>
          <p:cNvSpPr/>
          <p:nvPr userDrawn="1"/>
        </p:nvSpPr>
        <p:spPr>
          <a:xfrm>
            <a:off x="5473700" y="-622352"/>
            <a:ext cx="1244600" cy="1244704"/>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solidFill>
            <a:srgbClr val="FFCC00"/>
          </a:solidFill>
          <a:ln w="7277" cap="flat">
            <a:noFill/>
            <a:prstDash val="solid"/>
            <a:miter/>
          </a:ln>
        </p:spPr>
        <p:txBody>
          <a:bodyPr rtlCol="0" anchor="ctr"/>
          <a:lstStyle/>
          <a:p>
            <a:endParaRPr lang="fr-FR"/>
          </a:p>
        </p:txBody>
      </p:sp>
      <p:sp>
        <p:nvSpPr>
          <p:cNvPr id="22" name="Graphique 16">
            <a:extLst>
              <a:ext uri="{FF2B5EF4-FFF2-40B4-BE49-F238E27FC236}">
                <a16:creationId xmlns:a16="http://schemas.microsoft.com/office/drawing/2014/main" id="{BC5B0476-E013-44D4-AA85-A5D159146B22}"/>
              </a:ext>
            </a:extLst>
          </p:cNvPr>
          <p:cNvSpPr/>
          <p:nvPr userDrawn="1"/>
        </p:nvSpPr>
        <p:spPr>
          <a:xfrm>
            <a:off x="5473700" y="6235648"/>
            <a:ext cx="1244600" cy="1244704"/>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solidFill>
            <a:srgbClr val="45A7DE"/>
          </a:solidFill>
          <a:ln w="7277" cap="flat">
            <a:noFill/>
            <a:prstDash val="solid"/>
            <a:miter/>
          </a:ln>
        </p:spPr>
        <p:txBody>
          <a:bodyPr rtlCol="0" anchor="ctr"/>
          <a:lstStyle/>
          <a:p>
            <a:endParaRPr lang="fr-FR"/>
          </a:p>
        </p:txBody>
      </p:sp>
      <p:sp>
        <p:nvSpPr>
          <p:cNvPr id="23" name="Titre 1">
            <a:extLst>
              <a:ext uri="{FF2B5EF4-FFF2-40B4-BE49-F238E27FC236}">
                <a16:creationId xmlns:a16="http://schemas.microsoft.com/office/drawing/2014/main" id="{42D999D9-85C7-4732-A16C-F8E86239F7EF}"/>
              </a:ext>
            </a:extLst>
          </p:cNvPr>
          <p:cNvSpPr>
            <a:spLocks noGrp="1"/>
          </p:cNvSpPr>
          <p:nvPr>
            <p:ph type="title" hasCustomPrompt="1"/>
          </p:nvPr>
        </p:nvSpPr>
        <p:spPr>
          <a:xfrm>
            <a:off x="4311166" y="2995035"/>
            <a:ext cx="3575534" cy="867930"/>
          </a:xfrm>
          <a:prstGeom prst="rect">
            <a:avLst/>
          </a:prstGeom>
          <a:noFill/>
        </p:spPr>
        <p:txBody>
          <a:bodyPr wrap="square" anchor="ctr">
            <a:spAutoFit/>
          </a:bodyPr>
          <a:lstStyle>
            <a:lvl1pPr>
              <a:defRPr lang="fr-FR" sz="2800" b="1" kern="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a:spcBef>
                <a:spcPts val="1000"/>
              </a:spcBef>
              <a:buFont typeface="Arial" panose="020B0604020202020204" pitchFamily="34" charset="0"/>
            </a:pPr>
            <a:r>
              <a:rPr lang="fr-FR"/>
              <a:t>MODIFIEZ LE STYLE DU TITRE</a:t>
            </a:r>
          </a:p>
        </p:txBody>
      </p:sp>
      <p:grpSp>
        <p:nvGrpSpPr>
          <p:cNvPr id="25" name="Groupe 24">
            <a:extLst>
              <a:ext uri="{FF2B5EF4-FFF2-40B4-BE49-F238E27FC236}">
                <a16:creationId xmlns:a16="http://schemas.microsoft.com/office/drawing/2014/main" id="{300C2B74-8348-429A-BBB0-3DE7C96C6DF0}"/>
              </a:ext>
            </a:extLst>
          </p:cNvPr>
          <p:cNvGrpSpPr/>
          <p:nvPr userDrawn="1"/>
        </p:nvGrpSpPr>
        <p:grpSpPr>
          <a:xfrm>
            <a:off x="225264" y="6372225"/>
            <a:ext cx="579478" cy="191704"/>
            <a:chOff x="2801866" y="2335655"/>
            <a:chExt cx="6595470" cy="2181929"/>
          </a:xfrm>
        </p:grpSpPr>
        <p:sp>
          <p:nvSpPr>
            <p:cNvPr id="26" name="Forme libre : forme 25">
              <a:extLst>
                <a:ext uri="{FF2B5EF4-FFF2-40B4-BE49-F238E27FC236}">
                  <a16:creationId xmlns:a16="http://schemas.microsoft.com/office/drawing/2014/main" id="{314282DA-0A64-415C-B33D-706D2C2D5342}"/>
                </a:ext>
              </a:extLst>
            </p:cNvPr>
            <p:cNvSpPr/>
            <p:nvPr/>
          </p:nvSpPr>
          <p:spPr>
            <a:xfrm>
              <a:off x="6470690" y="2339774"/>
              <a:ext cx="1090704" cy="2177810"/>
            </a:xfrm>
            <a:custGeom>
              <a:avLst/>
              <a:gdLst>
                <a:gd name="connsiteX0" fmla="*/ -221 w 906923"/>
                <a:gd name="connsiteY0" fmla="*/ 37237 h 1810854"/>
                <a:gd name="connsiteX1" fmla="*/ -221 w 906923"/>
                <a:gd name="connsiteY1" fmla="*/ 240384 h 1810854"/>
                <a:gd name="connsiteX2" fmla="*/ 34645 w 906923"/>
                <a:gd name="connsiteY2" fmla="*/ 277639 h 1810854"/>
                <a:gd name="connsiteX3" fmla="*/ 627214 w 906923"/>
                <a:gd name="connsiteY3" fmla="*/ 939967 h 1810854"/>
                <a:gd name="connsiteX4" fmla="*/ 335217 w 906923"/>
                <a:gd name="connsiteY4" fmla="*/ 1436489 h 1810854"/>
                <a:gd name="connsiteX5" fmla="*/ 283369 w 906923"/>
                <a:gd name="connsiteY5" fmla="*/ 1425129 h 1810854"/>
                <a:gd name="connsiteX6" fmla="*/ 277436 w 906923"/>
                <a:gd name="connsiteY6" fmla="*/ 1404857 h 1810854"/>
                <a:gd name="connsiteX7" fmla="*/ 277436 w 906923"/>
                <a:gd name="connsiteY7" fmla="*/ 813552 h 1810854"/>
                <a:gd name="connsiteX8" fmla="*/ 240040 w 906923"/>
                <a:gd name="connsiteY8" fmla="*/ 776157 h 1810854"/>
                <a:gd name="connsiteX9" fmla="*/ 37316 w 906923"/>
                <a:gd name="connsiteY9" fmla="*/ 776157 h 1810854"/>
                <a:gd name="connsiteX10" fmla="*/ -80 w 906923"/>
                <a:gd name="connsiteY10" fmla="*/ 813552 h 1810854"/>
                <a:gd name="connsiteX11" fmla="*/ -80 w 906923"/>
                <a:gd name="connsiteY11" fmla="*/ 1773192 h 1810854"/>
                <a:gd name="connsiteX12" fmla="*/ 37541 w 906923"/>
                <a:gd name="connsiteY12" fmla="*/ 1810644 h 1810854"/>
                <a:gd name="connsiteX13" fmla="*/ 39565 w 906923"/>
                <a:gd name="connsiteY13" fmla="*/ 1810587 h 1810854"/>
                <a:gd name="connsiteX14" fmla="*/ 905842 w 906923"/>
                <a:gd name="connsiteY14" fmla="*/ 866117 h 1810854"/>
                <a:gd name="connsiteX15" fmla="*/ 39565 w 906923"/>
                <a:gd name="connsiteY15" fmla="*/ -159 h 1810854"/>
                <a:gd name="connsiteX16" fmla="*/ -24 w 906923"/>
                <a:gd name="connsiteY16" fmla="*/ 35494 h 1810854"/>
                <a:gd name="connsiteX17" fmla="*/ -80 w 906923"/>
                <a:gd name="connsiteY17" fmla="*/ 37237 h 18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6923" h="1810854">
                  <a:moveTo>
                    <a:pt x="-221" y="37237"/>
                  </a:moveTo>
                  <a:lnTo>
                    <a:pt x="-221" y="240384"/>
                  </a:lnTo>
                  <a:cubicBezTo>
                    <a:pt x="-333" y="260094"/>
                    <a:pt x="14976" y="276444"/>
                    <a:pt x="34645" y="277639"/>
                  </a:cubicBezTo>
                  <a:cubicBezTo>
                    <a:pt x="381175" y="296899"/>
                    <a:pt x="646475" y="593437"/>
                    <a:pt x="627214" y="939967"/>
                  </a:cubicBezTo>
                  <a:cubicBezTo>
                    <a:pt x="615939" y="1142959"/>
                    <a:pt x="507140" y="1327956"/>
                    <a:pt x="335217" y="1436489"/>
                  </a:cubicBezTo>
                  <a:cubicBezTo>
                    <a:pt x="317757" y="1447665"/>
                    <a:pt x="294546" y="1442576"/>
                    <a:pt x="283369" y="1425129"/>
                  </a:cubicBezTo>
                  <a:cubicBezTo>
                    <a:pt x="279489" y="1419070"/>
                    <a:pt x="277436" y="1412041"/>
                    <a:pt x="277436" y="1404857"/>
                  </a:cubicBezTo>
                  <a:lnTo>
                    <a:pt x="277436" y="813552"/>
                  </a:lnTo>
                  <a:cubicBezTo>
                    <a:pt x="277436" y="792900"/>
                    <a:pt x="260692" y="776157"/>
                    <a:pt x="240040" y="776157"/>
                  </a:cubicBezTo>
                  <a:lnTo>
                    <a:pt x="37316" y="776157"/>
                  </a:lnTo>
                  <a:cubicBezTo>
                    <a:pt x="16663" y="776157"/>
                    <a:pt x="-80" y="792900"/>
                    <a:pt x="-80" y="813552"/>
                  </a:cubicBezTo>
                  <a:lnTo>
                    <a:pt x="-80" y="1773192"/>
                  </a:lnTo>
                  <a:cubicBezTo>
                    <a:pt x="-38" y="1793928"/>
                    <a:pt x="16804" y="1810686"/>
                    <a:pt x="37541" y="1810644"/>
                  </a:cubicBezTo>
                  <a:cubicBezTo>
                    <a:pt x="38215" y="1810644"/>
                    <a:pt x="38890" y="1810630"/>
                    <a:pt x="39565" y="1810587"/>
                  </a:cubicBezTo>
                  <a:cubicBezTo>
                    <a:pt x="539587" y="1788993"/>
                    <a:pt x="927436" y="1366153"/>
                    <a:pt x="905842" y="866117"/>
                  </a:cubicBezTo>
                  <a:cubicBezTo>
                    <a:pt x="885569" y="396350"/>
                    <a:pt x="509347" y="20128"/>
                    <a:pt x="39565" y="-159"/>
                  </a:cubicBezTo>
                  <a:cubicBezTo>
                    <a:pt x="18786" y="-1241"/>
                    <a:pt x="1058" y="14715"/>
                    <a:pt x="-24" y="35494"/>
                  </a:cubicBezTo>
                  <a:cubicBezTo>
                    <a:pt x="-67" y="36070"/>
                    <a:pt x="-80" y="36661"/>
                    <a:pt x="-80" y="37237"/>
                  </a:cubicBezTo>
                </a:path>
              </a:pathLst>
            </a:custGeom>
            <a:solidFill>
              <a:schemeClr val="tx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27" name="Forme libre : forme 26">
              <a:extLst>
                <a:ext uri="{FF2B5EF4-FFF2-40B4-BE49-F238E27FC236}">
                  <a16:creationId xmlns:a16="http://schemas.microsoft.com/office/drawing/2014/main" id="{05686318-4231-45D7-AED8-DCE15E7A703E}"/>
                </a:ext>
              </a:extLst>
            </p:cNvPr>
            <p:cNvSpPr/>
            <p:nvPr/>
          </p:nvSpPr>
          <p:spPr>
            <a:xfrm>
              <a:off x="4638295" y="2340563"/>
              <a:ext cx="1090870" cy="2166470"/>
            </a:xfrm>
            <a:custGeom>
              <a:avLst/>
              <a:gdLst>
                <a:gd name="connsiteX0" fmla="*/ 428847 w 907061"/>
                <a:gd name="connsiteY0" fmla="*/ 1014496 h 1801425"/>
                <a:gd name="connsiteX1" fmla="*/ 459143 w 907061"/>
                <a:gd name="connsiteY1" fmla="*/ 1050852 h 1801425"/>
                <a:gd name="connsiteX2" fmla="*/ 464415 w 907061"/>
                <a:gd name="connsiteY2" fmla="*/ 1050908 h 1801425"/>
                <a:gd name="connsiteX3" fmla="*/ 796901 w 907061"/>
                <a:gd name="connsiteY3" fmla="*/ 1050908 h 1801425"/>
                <a:gd name="connsiteX4" fmla="*/ 832048 w 907061"/>
                <a:gd name="connsiteY4" fmla="*/ 1013540 h 1801425"/>
                <a:gd name="connsiteX5" fmla="*/ 832048 w 907061"/>
                <a:gd name="connsiteY5" fmla="*/ 1013512 h 1801425"/>
                <a:gd name="connsiteX6" fmla="*/ 832048 w 907061"/>
                <a:gd name="connsiteY6" fmla="*/ 810646 h 1801425"/>
                <a:gd name="connsiteX7" fmla="*/ 796930 w 907061"/>
                <a:gd name="connsiteY7" fmla="*/ 773251 h 1801425"/>
                <a:gd name="connsiteX8" fmla="*/ 796901 w 907061"/>
                <a:gd name="connsiteY8" fmla="*/ 773251 h 1801425"/>
                <a:gd name="connsiteX9" fmla="*/ 460901 w 907061"/>
                <a:gd name="connsiteY9" fmla="*/ 773251 h 1801425"/>
                <a:gd name="connsiteX10" fmla="*/ 428566 w 907061"/>
                <a:gd name="connsiteY10" fmla="*/ 806977 h 1801425"/>
                <a:gd name="connsiteX11" fmla="*/ 428847 w 907061"/>
                <a:gd name="connsiteY11" fmla="*/ 810646 h 1801425"/>
                <a:gd name="connsiteX12" fmla="*/ 906840 w 907061"/>
                <a:gd name="connsiteY12" fmla="*/ 239727 h 1801425"/>
                <a:gd name="connsiteX13" fmla="*/ 906840 w 907061"/>
                <a:gd name="connsiteY13" fmla="*/ 36580 h 1801425"/>
                <a:gd name="connsiteX14" fmla="*/ 868010 w 907061"/>
                <a:gd name="connsiteY14" fmla="*/ -197 h 1801425"/>
                <a:gd name="connsiteX15" fmla="*/ 866351 w 907061"/>
                <a:gd name="connsiteY15" fmla="*/ -113 h 1801425"/>
                <a:gd name="connsiteX16" fmla="*/ -222 w 907061"/>
                <a:gd name="connsiteY16" fmla="*/ 685946 h 1801425"/>
                <a:gd name="connsiteX17" fmla="*/ -222 w 907061"/>
                <a:gd name="connsiteY17" fmla="*/ 1763819 h 1801425"/>
                <a:gd name="connsiteX18" fmla="*/ 37315 w 907061"/>
                <a:gd name="connsiteY18" fmla="*/ 1801215 h 1801425"/>
                <a:gd name="connsiteX19" fmla="*/ 240040 w 907061"/>
                <a:gd name="connsiteY19" fmla="*/ 1801215 h 1801425"/>
                <a:gd name="connsiteX20" fmla="*/ 277436 w 907061"/>
                <a:gd name="connsiteY20" fmla="*/ 1763819 h 1801425"/>
                <a:gd name="connsiteX21" fmla="*/ 277436 w 907061"/>
                <a:gd name="connsiteY21" fmla="*/ 735855 h 1801425"/>
                <a:gd name="connsiteX22" fmla="*/ 871131 w 907061"/>
                <a:gd name="connsiteY22" fmla="*/ 276982 h 1801425"/>
                <a:gd name="connsiteX23" fmla="*/ 906136 w 907061"/>
                <a:gd name="connsiteY23" fmla="*/ 239727 h 18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061" h="1801425">
                  <a:moveTo>
                    <a:pt x="428847" y="1014496"/>
                  </a:moveTo>
                  <a:cubicBezTo>
                    <a:pt x="427174" y="1032899"/>
                    <a:pt x="440741" y="1049178"/>
                    <a:pt x="459143" y="1050852"/>
                  </a:cubicBezTo>
                  <a:cubicBezTo>
                    <a:pt x="460901" y="1051006"/>
                    <a:pt x="462658" y="1051020"/>
                    <a:pt x="464415" y="1050908"/>
                  </a:cubicBezTo>
                  <a:lnTo>
                    <a:pt x="796901" y="1050908"/>
                  </a:lnTo>
                  <a:cubicBezTo>
                    <a:pt x="816921" y="1050303"/>
                    <a:pt x="832666" y="1033573"/>
                    <a:pt x="832048" y="1013540"/>
                  </a:cubicBezTo>
                  <a:cubicBezTo>
                    <a:pt x="832048" y="1013540"/>
                    <a:pt x="832048" y="1013526"/>
                    <a:pt x="832048" y="1013512"/>
                  </a:cubicBezTo>
                  <a:lnTo>
                    <a:pt x="832048" y="810646"/>
                  </a:lnTo>
                  <a:cubicBezTo>
                    <a:pt x="832681" y="790627"/>
                    <a:pt x="816963" y="773883"/>
                    <a:pt x="796930" y="773251"/>
                  </a:cubicBezTo>
                  <a:cubicBezTo>
                    <a:pt x="796930" y="773251"/>
                    <a:pt x="796915" y="773251"/>
                    <a:pt x="796901" y="773251"/>
                  </a:cubicBezTo>
                  <a:lnTo>
                    <a:pt x="460901" y="773251"/>
                  </a:lnTo>
                  <a:cubicBezTo>
                    <a:pt x="442653" y="773630"/>
                    <a:pt x="428186" y="788729"/>
                    <a:pt x="428566" y="806977"/>
                  </a:cubicBezTo>
                  <a:cubicBezTo>
                    <a:pt x="428594" y="808200"/>
                    <a:pt x="428679" y="809423"/>
                    <a:pt x="428847" y="810646"/>
                  </a:cubicBezTo>
                  <a:close/>
                  <a:moveTo>
                    <a:pt x="906840" y="239727"/>
                  </a:moveTo>
                  <a:lnTo>
                    <a:pt x="906840" y="36580"/>
                  </a:lnTo>
                  <a:cubicBezTo>
                    <a:pt x="906277" y="15703"/>
                    <a:pt x="888887" y="-759"/>
                    <a:pt x="868010" y="-197"/>
                  </a:cubicBezTo>
                  <a:cubicBezTo>
                    <a:pt x="867447" y="-183"/>
                    <a:pt x="866899" y="-155"/>
                    <a:pt x="866351" y="-113"/>
                  </a:cubicBezTo>
                  <a:cubicBezTo>
                    <a:pt x="384984" y="20835"/>
                    <a:pt x="-222" y="199660"/>
                    <a:pt x="-222" y="685946"/>
                  </a:cubicBezTo>
                  <a:lnTo>
                    <a:pt x="-222" y="1763819"/>
                  </a:lnTo>
                  <a:cubicBezTo>
                    <a:pt x="-151" y="1784499"/>
                    <a:pt x="16635" y="1801215"/>
                    <a:pt x="37315" y="1801215"/>
                  </a:cubicBezTo>
                  <a:lnTo>
                    <a:pt x="240040" y="1801215"/>
                  </a:lnTo>
                  <a:cubicBezTo>
                    <a:pt x="260692" y="1801215"/>
                    <a:pt x="277436" y="1784471"/>
                    <a:pt x="277436" y="1763819"/>
                  </a:cubicBezTo>
                  <a:lnTo>
                    <a:pt x="277436" y="735855"/>
                  </a:lnTo>
                  <a:cubicBezTo>
                    <a:pt x="277436" y="400979"/>
                    <a:pt x="540754" y="295118"/>
                    <a:pt x="871131" y="276982"/>
                  </a:cubicBezTo>
                  <a:cubicBezTo>
                    <a:pt x="890827" y="275787"/>
                    <a:pt x="906179" y="259451"/>
                    <a:pt x="906136" y="239727"/>
                  </a:cubicBezTo>
                </a:path>
              </a:pathLst>
            </a:custGeom>
            <a:solidFill>
              <a:schemeClr val="accent1"/>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28" name="Forme libre : forme 27">
              <a:extLst>
                <a:ext uri="{FF2B5EF4-FFF2-40B4-BE49-F238E27FC236}">
                  <a16:creationId xmlns:a16="http://schemas.microsoft.com/office/drawing/2014/main" id="{BE050900-5766-4393-9687-A7820EDF57B5}"/>
                </a:ext>
              </a:extLst>
            </p:cNvPr>
            <p:cNvSpPr/>
            <p:nvPr/>
          </p:nvSpPr>
          <p:spPr>
            <a:xfrm>
              <a:off x="8304246" y="2348220"/>
              <a:ext cx="1093090" cy="2162701"/>
            </a:xfrm>
            <a:custGeom>
              <a:avLst/>
              <a:gdLst>
                <a:gd name="connsiteX0" fmla="*/ -222 w 908907"/>
                <a:gd name="connsiteY0" fmla="*/ 821712 h 1798291"/>
                <a:gd name="connsiteX1" fmla="*/ -222 w 908907"/>
                <a:gd name="connsiteY1" fmla="*/ 1743393 h 1798291"/>
                <a:gd name="connsiteX2" fmla="*/ 37455 w 908907"/>
                <a:gd name="connsiteY2" fmla="*/ 1798081 h 1798291"/>
                <a:gd name="connsiteX3" fmla="*/ 240884 w 908907"/>
                <a:gd name="connsiteY3" fmla="*/ 1798081 h 1798291"/>
                <a:gd name="connsiteX4" fmla="*/ 278420 w 908907"/>
                <a:gd name="connsiteY4" fmla="*/ 1743393 h 1798291"/>
                <a:gd name="connsiteX5" fmla="*/ 278420 w 908907"/>
                <a:gd name="connsiteY5" fmla="*/ 821712 h 1798291"/>
                <a:gd name="connsiteX6" fmla="*/ 240884 w 908907"/>
                <a:gd name="connsiteY6" fmla="*/ 766884 h 1798291"/>
                <a:gd name="connsiteX7" fmla="*/ 37455 w 908907"/>
                <a:gd name="connsiteY7" fmla="*/ 766884 h 1798291"/>
                <a:gd name="connsiteX8" fmla="*/ -222 w 908907"/>
                <a:gd name="connsiteY8" fmla="*/ 821712 h 1798291"/>
                <a:gd name="connsiteX9" fmla="*/ 908527 w 908907"/>
                <a:gd name="connsiteY9" fmla="*/ 760838 h 1798291"/>
                <a:gd name="connsiteX10" fmla="*/ 41814 w 908907"/>
                <a:gd name="connsiteY10" fmla="*/ -12 h 1798291"/>
                <a:gd name="connsiteX11" fmla="*/ 40267 w 908907"/>
                <a:gd name="connsiteY11" fmla="*/ -12 h 1798291"/>
                <a:gd name="connsiteX12" fmla="*/ 3152 w 908907"/>
                <a:gd name="connsiteY12" fmla="*/ 24168 h 1798291"/>
                <a:gd name="connsiteX13" fmla="*/ 4137 w 908907"/>
                <a:gd name="connsiteY13" fmla="*/ 247840 h 1798291"/>
                <a:gd name="connsiteX14" fmla="*/ 40829 w 908907"/>
                <a:gd name="connsiteY14" fmla="*/ 271740 h 1798291"/>
                <a:gd name="connsiteX15" fmla="*/ 651957 w 908907"/>
                <a:gd name="connsiteY15" fmla="*/ 763791 h 1798291"/>
                <a:gd name="connsiteX16" fmla="*/ 442765 w 908907"/>
                <a:gd name="connsiteY16" fmla="*/ 1130158 h 1798291"/>
                <a:gd name="connsiteX17" fmla="*/ 423505 w 908907"/>
                <a:gd name="connsiteY17" fmla="*/ 1165726 h 1798291"/>
                <a:gd name="connsiteX18" fmla="*/ 426035 w 908907"/>
                <a:gd name="connsiteY18" fmla="*/ 1420186 h 1798291"/>
                <a:gd name="connsiteX19" fmla="*/ 446420 w 908907"/>
                <a:gd name="connsiteY19" fmla="*/ 1440571 h 1798291"/>
                <a:gd name="connsiteX20" fmla="*/ 908527 w 908907"/>
                <a:gd name="connsiteY20" fmla="*/ 760276 h 179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907" h="1798291">
                  <a:moveTo>
                    <a:pt x="-222" y="821712"/>
                  </a:moveTo>
                  <a:lnTo>
                    <a:pt x="-222" y="1743393"/>
                  </a:lnTo>
                  <a:cubicBezTo>
                    <a:pt x="-222" y="1773619"/>
                    <a:pt x="16649" y="1798081"/>
                    <a:pt x="37455" y="1798081"/>
                  </a:cubicBezTo>
                  <a:lnTo>
                    <a:pt x="240884" y="1798081"/>
                  </a:lnTo>
                  <a:cubicBezTo>
                    <a:pt x="261550" y="1798081"/>
                    <a:pt x="278420" y="1773619"/>
                    <a:pt x="278420" y="1743393"/>
                  </a:cubicBezTo>
                  <a:lnTo>
                    <a:pt x="278420" y="821712"/>
                  </a:lnTo>
                  <a:cubicBezTo>
                    <a:pt x="278420" y="791486"/>
                    <a:pt x="261550" y="766884"/>
                    <a:pt x="240884" y="766884"/>
                  </a:cubicBezTo>
                  <a:lnTo>
                    <a:pt x="37455" y="766884"/>
                  </a:lnTo>
                  <a:cubicBezTo>
                    <a:pt x="16649" y="766884"/>
                    <a:pt x="-222" y="791486"/>
                    <a:pt x="-222" y="821712"/>
                  </a:cubicBezTo>
                  <a:moveTo>
                    <a:pt x="908527" y="760838"/>
                  </a:moveTo>
                  <a:cubicBezTo>
                    <a:pt x="918648" y="297889"/>
                    <a:pt x="444593" y="-9151"/>
                    <a:pt x="41814" y="-12"/>
                  </a:cubicBezTo>
                  <a:lnTo>
                    <a:pt x="40267" y="-12"/>
                  </a:lnTo>
                  <a:cubicBezTo>
                    <a:pt x="19741" y="-12"/>
                    <a:pt x="3152" y="10953"/>
                    <a:pt x="3152" y="24168"/>
                  </a:cubicBezTo>
                  <a:lnTo>
                    <a:pt x="4137" y="247840"/>
                  </a:lnTo>
                  <a:cubicBezTo>
                    <a:pt x="4137" y="260774"/>
                    <a:pt x="20304" y="272162"/>
                    <a:pt x="40829" y="271740"/>
                  </a:cubicBezTo>
                  <a:cubicBezTo>
                    <a:pt x="401854" y="270616"/>
                    <a:pt x="656175" y="509330"/>
                    <a:pt x="651957" y="763791"/>
                  </a:cubicBezTo>
                  <a:cubicBezTo>
                    <a:pt x="648583" y="920403"/>
                    <a:pt x="570839" y="1015861"/>
                    <a:pt x="442765" y="1130158"/>
                  </a:cubicBezTo>
                  <a:cubicBezTo>
                    <a:pt x="431237" y="1138438"/>
                    <a:pt x="424151" y="1151555"/>
                    <a:pt x="423505" y="1165726"/>
                  </a:cubicBezTo>
                  <a:lnTo>
                    <a:pt x="426035" y="1420186"/>
                  </a:lnTo>
                  <a:cubicBezTo>
                    <a:pt x="426035" y="1437057"/>
                    <a:pt x="429409" y="1448304"/>
                    <a:pt x="446420" y="1440571"/>
                  </a:cubicBezTo>
                  <a:cubicBezTo>
                    <a:pt x="711003" y="1321776"/>
                    <a:pt x="908807" y="1070409"/>
                    <a:pt x="908527" y="760276"/>
                  </a:cubicBezTo>
                </a:path>
              </a:pathLst>
            </a:custGeom>
            <a:solidFill>
              <a:schemeClr val="accent3"/>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29" name="Forme libre : forme 28">
              <a:extLst>
                <a:ext uri="{FF2B5EF4-FFF2-40B4-BE49-F238E27FC236}">
                  <a16:creationId xmlns:a16="http://schemas.microsoft.com/office/drawing/2014/main" id="{77ACEB2C-E73F-4D6F-899C-986CEF8CEDEF}"/>
                </a:ext>
              </a:extLst>
            </p:cNvPr>
            <p:cNvSpPr/>
            <p:nvPr/>
          </p:nvSpPr>
          <p:spPr>
            <a:xfrm>
              <a:off x="2801866" y="2335655"/>
              <a:ext cx="1087573" cy="2171378"/>
            </a:xfrm>
            <a:custGeom>
              <a:avLst/>
              <a:gdLst>
                <a:gd name="connsiteX0" fmla="*/ 904099 w 904320"/>
                <a:gd name="connsiteY0" fmla="*/ 1767843 h 1805506"/>
                <a:gd name="connsiteX1" fmla="*/ 866197 w 904320"/>
                <a:gd name="connsiteY1" fmla="*/ 1805295 h 1805506"/>
                <a:gd name="connsiteX2" fmla="*/ 864313 w 904320"/>
                <a:gd name="connsiteY2" fmla="*/ 1805238 h 1805506"/>
                <a:gd name="connsiteX3" fmla="*/ 637 w 904320"/>
                <a:gd name="connsiteY3" fmla="*/ 863510 h 1805506"/>
                <a:gd name="connsiteX4" fmla="*/ 864313 w 904320"/>
                <a:gd name="connsiteY4" fmla="*/ -165 h 1805506"/>
                <a:gd name="connsiteX5" fmla="*/ 903776 w 904320"/>
                <a:gd name="connsiteY5" fmla="*/ 35642 h 1805506"/>
                <a:gd name="connsiteX6" fmla="*/ 903818 w 904320"/>
                <a:gd name="connsiteY6" fmla="*/ 37230 h 1805506"/>
                <a:gd name="connsiteX7" fmla="*/ 903818 w 904320"/>
                <a:gd name="connsiteY7" fmla="*/ 239674 h 1805506"/>
                <a:gd name="connsiteX8" fmla="*/ 869093 w 904320"/>
                <a:gd name="connsiteY8" fmla="*/ 276789 h 1805506"/>
                <a:gd name="connsiteX9" fmla="*/ 281022 w 904320"/>
                <a:gd name="connsiteY9" fmla="*/ 939932 h 1805506"/>
                <a:gd name="connsiteX10" fmla="*/ 869093 w 904320"/>
                <a:gd name="connsiteY10" fmla="*/ 1528003 h 1805506"/>
                <a:gd name="connsiteX11" fmla="*/ 903818 w 904320"/>
                <a:gd name="connsiteY11" fmla="*/ 1565118 h 180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20" h="1805506">
                  <a:moveTo>
                    <a:pt x="904099" y="1767843"/>
                  </a:moveTo>
                  <a:cubicBezTo>
                    <a:pt x="903973" y="1788649"/>
                    <a:pt x="887004" y="1805421"/>
                    <a:pt x="866197" y="1805295"/>
                  </a:cubicBezTo>
                  <a:cubicBezTo>
                    <a:pt x="865564" y="1805295"/>
                    <a:pt x="864946" y="1805281"/>
                    <a:pt x="864313" y="1805238"/>
                  </a:cubicBezTo>
                  <a:cubicBezTo>
                    <a:pt x="365767" y="1783687"/>
                    <a:pt x="-20914" y="1362056"/>
                    <a:pt x="637" y="863510"/>
                  </a:cubicBezTo>
                  <a:cubicBezTo>
                    <a:pt x="20896" y="395162"/>
                    <a:pt x="395965" y="20093"/>
                    <a:pt x="864313" y="-165"/>
                  </a:cubicBezTo>
                  <a:cubicBezTo>
                    <a:pt x="885092" y="-1178"/>
                    <a:pt x="902763" y="14849"/>
                    <a:pt x="903776" y="35642"/>
                  </a:cubicBezTo>
                  <a:cubicBezTo>
                    <a:pt x="903804" y="36162"/>
                    <a:pt x="903818" y="36696"/>
                    <a:pt x="903818" y="37230"/>
                  </a:cubicBezTo>
                  <a:lnTo>
                    <a:pt x="903818" y="239674"/>
                  </a:lnTo>
                  <a:cubicBezTo>
                    <a:pt x="903930" y="259300"/>
                    <a:pt x="888691" y="275594"/>
                    <a:pt x="869093" y="276789"/>
                  </a:cubicBezTo>
                  <a:cubicBezTo>
                    <a:pt x="523575" y="297511"/>
                    <a:pt x="260286" y="594414"/>
                    <a:pt x="281022" y="939932"/>
                  </a:cubicBezTo>
                  <a:cubicBezTo>
                    <a:pt x="300001" y="1256518"/>
                    <a:pt x="552508" y="1509010"/>
                    <a:pt x="869093" y="1528003"/>
                  </a:cubicBezTo>
                  <a:cubicBezTo>
                    <a:pt x="888691" y="1529198"/>
                    <a:pt x="903930" y="1545492"/>
                    <a:pt x="903818" y="1565118"/>
                  </a:cubicBezTo>
                  <a:close/>
                </a:path>
              </a:pathLst>
            </a:custGeom>
            <a:solidFill>
              <a:schemeClr val="bg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grpSp>
      <p:sp>
        <p:nvSpPr>
          <p:cNvPr id="13" name="Espace réservé du numéro de diapositive 4">
            <a:extLst>
              <a:ext uri="{FF2B5EF4-FFF2-40B4-BE49-F238E27FC236}">
                <a16:creationId xmlns:a16="http://schemas.microsoft.com/office/drawing/2014/main" id="{68079DE4-25AD-4C65-8A9D-70D17B05195D}"/>
              </a:ext>
            </a:extLst>
          </p:cNvPr>
          <p:cNvSpPr>
            <a:spLocks noGrp="1"/>
          </p:cNvSpPr>
          <p:nvPr>
            <p:ph type="sldNum" sz="quarter" idx="4"/>
          </p:nvPr>
        </p:nvSpPr>
        <p:spPr>
          <a:xfrm>
            <a:off x="11384598" y="6342586"/>
            <a:ext cx="472440" cy="365125"/>
          </a:xfrm>
          <a:prstGeom prst="rect">
            <a:avLst/>
          </a:prstGeom>
        </p:spPr>
        <p:txBody>
          <a:bodyPr anchor="ctr"/>
          <a:lstStyle>
            <a:lvl1pPr algn="ctr">
              <a:defRPr sz="800" b="0" i="0">
                <a:solidFill>
                  <a:schemeClr val="bg1"/>
                </a:solidFill>
                <a:latin typeface="+mn-lt"/>
              </a:defRPr>
            </a:lvl1pPr>
          </a:lstStyle>
          <a:p>
            <a:fld id="{09EDC5A7-AAAA-874C-81C4-A902551AA758}" type="slidenum">
              <a:rPr lang="fr-FR" smtClean="0"/>
              <a:pPr/>
              <a:t>‹N°›</a:t>
            </a:fld>
            <a:endParaRPr lang="fr-FR"/>
          </a:p>
        </p:txBody>
      </p:sp>
      <p:sp>
        <p:nvSpPr>
          <p:cNvPr id="14" name="Espace réservé de la date 3">
            <a:extLst>
              <a:ext uri="{FF2B5EF4-FFF2-40B4-BE49-F238E27FC236}">
                <a16:creationId xmlns:a16="http://schemas.microsoft.com/office/drawing/2014/main" id="{14B80AEE-430F-4197-9F13-99707A351F6B}"/>
              </a:ext>
            </a:extLst>
          </p:cNvPr>
          <p:cNvSpPr>
            <a:spLocks noGrp="1"/>
          </p:cNvSpPr>
          <p:nvPr>
            <p:ph type="dt" sz="half" idx="2"/>
          </p:nvPr>
        </p:nvSpPr>
        <p:spPr>
          <a:xfrm>
            <a:off x="894910" y="6418371"/>
            <a:ext cx="2743200" cy="365125"/>
          </a:xfrm>
          <a:prstGeom prst="rect">
            <a:avLst/>
          </a:prstGeom>
        </p:spPr>
        <p:txBody>
          <a:bodyPr/>
          <a:lstStyle>
            <a:lvl1pPr>
              <a:defRPr sz="800">
                <a:solidFill>
                  <a:schemeClr val="bg1"/>
                </a:solidFill>
              </a:defRPr>
            </a:lvl1pPr>
          </a:lstStyle>
          <a:p>
            <a:fld id="{D4D46E29-478D-4289-8B0A-DEE2B7B0024D}" type="datetime1">
              <a:rPr lang="fr-FR" smtClean="0"/>
              <a:t>26/03/2025</a:t>
            </a:fld>
            <a:endParaRPr lang="fr-FR"/>
          </a:p>
        </p:txBody>
      </p:sp>
    </p:spTree>
    <p:extLst>
      <p:ext uri="{BB962C8B-B14F-4D97-AF65-F5344CB8AC3E}">
        <p14:creationId xmlns:p14="http://schemas.microsoft.com/office/powerpoint/2010/main" val="377529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par>
                                <p:cTn id="8" presetID="10" presetClass="exit" presetSubtype="0" fill="hold" grpId="1" nodeType="withEffect">
                                  <p:stCondLst>
                                    <p:cond delay="250"/>
                                  </p:stCondLst>
                                  <p:childTnLst>
                                    <p:animEffect transition="out" filter="fade">
                                      <p:cBhvr>
                                        <p:cTn id="9" dur="1500"/>
                                        <p:tgtEl>
                                          <p:spTgt spid="19"/>
                                        </p:tgtEl>
                                      </p:cBhvr>
                                    </p:animEffect>
                                    <p:set>
                                      <p:cBhvr>
                                        <p:cTn id="10" dur="1" fill="hold">
                                          <p:stCondLst>
                                            <p:cond delay="1499"/>
                                          </p:stCondLst>
                                        </p:cTn>
                                        <p:tgtEl>
                                          <p:spTgt spid="19"/>
                                        </p:tgtEl>
                                        <p:attrNameLst>
                                          <p:attrName>style.visibility</p:attrName>
                                        </p:attrNameLst>
                                      </p:cBhvr>
                                      <p:to>
                                        <p:strVal val="hidden"/>
                                      </p:to>
                                    </p:set>
                                  </p:childTnLst>
                                </p:cTn>
                              </p:par>
                              <p:par>
                                <p:cTn id="11" presetID="6" presetClass="emph" presetSubtype="0" fill="hold" grpId="2" nodeType="withEffect">
                                  <p:stCondLst>
                                    <p:cond delay="250"/>
                                  </p:stCondLst>
                                  <p:childTnLst>
                                    <p:animScale>
                                      <p:cBhvr>
                                        <p:cTn id="12" dur="1500" fill="hold"/>
                                        <p:tgtEl>
                                          <p:spTgt spid="19"/>
                                        </p:tgtEl>
                                      </p:cBhvr>
                                      <p:by x="150000" y="150000"/>
                                    </p:animScale>
                                  </p:childTnLst>
                                </p:cTn>
                              </p:par>
                              <p:par>
                                <p:cTn id="13" presetID="21"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9" grpId="1" animBg="1"/>
      <p:bldP spid="19" grpId="2"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CALAIRE-BIS">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FB12E877-01B7-4464-B796-BD9928EE8279}"/>
              </a:ext>
            </a:extLst>
          </p:cNvPr>
          <p:cNvGrpSpPr/>
          <p:nvPr userDrawn="1"/>
        </p:nvGrpSpPr>
        <p:grpSpPr>
          <a:xfrm>
            <a:off x="4169627" y="1245092"/>
            <a:ext cx="3859948" cy="1276956"/>
            <a:chOff x="2801866" y="2335655"/>
            <a:chExt cx="6595470" cy="2181929"/>
          </a:xfrm>
        </p:grpSpPr>
        <p:sp>
          <p:nvSpPr>
            <p:cNvPr id="9" name="Forme libre : forme 8">
              <a:extLst>
                <a:ext uri="{FF2B5EF4-FFF2-40B4-BE49-F238E27FC236}">
                  <a16:creationId xmlns:a16="http://schemas.microsoft.com/office/drawing/2014/main" id="{ABB616EE-0287-4FE7-B1CF-ECCC7A070147}"/>
                </a:ext>
              </a:extLst>
            </p:cNvPr>
            <p:cNvSpPr/>
            <p:nvPr/>
          </p:nvSpPr>
          <p:spPr>
            <a:xfrm>
              <a:off x="6470690" y="2339774"/>
              <a:ext cx="1090704" cy="2177810"/>
            </a:xfrm>
            <a:custGeom>
              <a:avLst/>
              <a:gdLst>
                <a:gd name="connsiteX0" fmla="*/ -221 w 906923"/>
                <a:gd name="connsiteY0" fmla="*/ 37237 h 1810854"/>
                <a:gd name="connsiteX1" fmla="*/ -221 w 906923"/>
                <a:gd name="connsiteY1" fmla="*/ 240384 h 1810854"/>
                <a:gd name="connsiteX2" fmla="*/ 34645 w 906923"/>
                <a:gd name="connsiteY2" fmla="*/ 277639 h 1810854"/>
                <a:gd name="connsiteX3" fmla="*/ 627214 w 906923"/>
                <a:gd name="connsiteY3" fmla="*/ 939967 h 1810854"/>
                <a:gd name="connsiteX4" fmla="*/ 335217 w 906923"/>
                <a:gd name="connsiteY4" fmla="*/ 1436489 h 1810854"/>
                <a:gd name="connsiteX5" fmla="*/ 283369 w 906923"/>
                <a:gd name="connsiteY5" fmla="*/ 1425129 h 1810854"/>
                <a:gd name="connsiteX6" fmla="*/ 277436 w 906923"/>
                <a:gd name="connsiteY6" fmla="*/ 1404857 h 1810854"/>
                <a:gd name="connsiteX7" fmla="*/ 277436 w 906923"/>
                <a:gd name="connsiteY7" fmla="*/ 813552 h 1810854"/>
                <a:gd name="connsiteX8" fmla="*/ 240040 w 906923"/>
                <a:gd name="connsiteY8" fmla="*/ 776157 h 1810854"/>
                <a:gd name="connsiteX9" fmla="*/ 37316 w 906923"/>
                <a:gd name="connsiteY9" fmla="*/ 776157 h 1810854"/>
                <a:gd name="connsiteX10" fmla="*/ -80 w 906923"/>
                <a:gd name="connsiteY10" fmla="*/ 813552 h 1810854"/>
                <a:gd name="connsiteX11" fmla="*/ -80 w 906923"/>
                <a:gd name="connsiteY11" fmla="*/ 1773192 h 1810854"/>
                <a:gd name="connsiteX12" fmla="*/ 37541 w 906923"/>
                <a:gd name="connsiteY12" fmla="*/ 1810644 h 1810854"/>
                <a:gd name="connsiteX13" fmla="*/ 39565 w 906923"/>
                <a:gd name="connsiteY13" fmla="*/ 1810587 h 1810854"/>
                <a:gd name="connsiteX14" fmla="*/ 905842 w 906923"/>
                <a:gd name="connsiteY14" fmla="*/ 866117 h 1810854"/>
                <a:gd name="connsiteX15" fmla="*/ 39565 w 906923"/>
                <a:gd name="connsiteY15" fmla="*/ -159 h 1810854"/>
                <a:gd name="connsiteX16" fmla="*/ -24 w 906923"/>
                <a:gd name="connsiteY16" fmla="*/ 35494 h 1810854"/>
                <a:gd name="connsiteX17" fmla="*/ -80 w 906923"/>
                <a:gd name="connsiteY17" fmla="*/ 37237 h 18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6923" h="1810854">
                  <a:moveTo>
                    <a:pt x="-221" y="37237"/>
                  </a:moveTo>
                  <a:lnTo>
                    <a:pt x="-221" y="240384"/>
                  </a:lnTo>
                  <a:cubicBezTo>
                    <a:pt x="-333" y="260094"/>
                    <a:pt x="14976" y="276444"/>
                    <a:pt x="34645" y="277639"/>
                  </a:cubicBezTo>
                  <a:cubicBezTo>
                    <a:pt x="381175" y="296899"/>
                    <a:pt x="646475" y="593437"/>
                    <a:pt x="627214" y="939967"/>
                  </a:cubicBezTo>
                  <a:cubicBezTo>
                    <a:pt x="615939" y="1142959"/>
                    <a:pt x="507140" y="1327956"/>
                    <a:pt x="335217" y="1436489"/>
                  </a:cubicBezTo>
                  <a:cubicBezTo>
                    <a:pt x="317757" y="1447665"/>
                    <a:pt x="294546" y="1442576"/>
                    <a:pt x="283369" y="1425129"/>
                  </a:cubicBezTo>
                  <a:cubicBezTo>
                    <a:pt x="279489" y="1419070"/>
                    <a:pt x="277436" y="1412041"/>
                    <a:pt x="277436" y="1404857"/>
                  </a:cubicBezTo>
                  <a:lnTo>
                    <a:pt x="277436" y="813552"/>
                  </a:lnTo>
                  <a:cubicBezTo>
                    <a:pt x="277436" y="792900"/>
                    <a:pt x="260692" y="776157"/>
                    <a:pt x="240040" y="776157"/>
                  </a:cubicBezTo>
                  <a:lnTo>
                    <a:pt x="37316" y="776157"/>
                  </a:lnTo>
                  <a:cubicBezTo>
                    <a:pt x="16663" y="776157"/>
                    <a:pt x="-80" y="792900"/>
                    <a:pt x="-80" y="813552"/>
                  </a:cubicBezTo>
                  <a:lnTo>
                    <a:pt x="-80" y="1773192"/>
                  </a:lnTo>
                  <a:cubicBezTo>
                    <a:pt x="-38" y="1793928"/>
                    <a:pt x="16804" y="1810686"/>
                    <a:pt x="37541" y="1810644"/>
                  </a:cubicBezTo>
                  <a:cubicBezTo>
                    <a:pt x="38215" y="1810644"/>
                    <a:pt x="38890" y="1810630"/>
                    <a:pt x="39565" y="1810587"/>
                  </a:cubicBezTo>
                  <a:cubicBezTo>
                    <a:pt x="539587" y="1788993"/>
                    <a:pt x="927436" y="1366153"/>
                    <a:pt x="905842" y="866117"/>
                  </a:cubicBezTo>
                  <a:cubicBezTo>
                    <a:pt x="885569" y="396350"/>
                    <a:pt x="509347" y="20128"/>
                    <a:pt x="39565" y="-159"/>
                  </a:cubicBezTo>
                  <a:cubicBezTo>
                    <a:pt x="18786" y="-1241"/>
                    <a:pt x="1058" y="14715"/>
                    <a:pt x="-24" y="35494"/>
                  </a:cubicBezTo>
                  <a:cubicBezTo>
                    <a:pt x="-67" y="36070"/>
                    <a:pt x="-80" y="36661"/>
                    <a:pt x="-80" y="37237"/>
                  </a:cubicBezTo>
                </a:path>
              </a:pathLst>
            </a:custGeom>
            <a:solidFill>
              <a:schemeClr val="tx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10" name="Forme libre : forme 9">
              <a:extLst>
                <a:ext uri="{FF2B5EF4-FFF2-40B4-BE49-F238E27FC236}">
                  <a16:creationId xmlns:a16="http://schemas.microsoft.com/office/drawing/2014/main" id="{3D402CDF-8AD5-48CA-B2B2-6A534B4495A7}"/>
                </a:ext>
              </a:extLst>
            </p:cNvPr>
            <p:cNvSpPr/>
            <p:nvPr/>
          </p:nvSpPr>
          <p:spPr>
            <a:xfrm>
              <a:off x="4638295" y="2340563"/>
              <a:ext cx="1090870" cy="2166470"/>
            </a:xfrm>
            <a:custGeom>
              <a:avLst/>
              <a:gdLst>
                <a:gd name="connsiteX0" fmla="*/ 428847 w 907061"/>
                <a:gd name="connsiteY0" fmla="*/ 1014496 h 1801425"/>
                <a:gd name="connsiteX1" fmla="*/ 459143 w 907061"/>
                <a:gd name="connsiteY1" fmla="*/ 1050852 h 1801425"/>
                <a:gd name="connsiteX2" fmla="*/ 464415 w 907061"/>
                <a:gd name="connsiteY2" fmla="*/ 1050908 h 1801425"/>
                <a:gd name="connsiteX3" fmla="*/ 796901 w 907061"/>
                <a:gd name="connsiteY3" fmla="*/ 1050908 h 1801425"/>
                <a:gd name="connsiteX4" fmla="*/ 832048 w 907061"/>
                <a:gd name="connsiteY4" fmla="*/ 1013540 h 1801425"/>
                <a:gd name="connsiteX5" fmla="*/ 832048 w 907061"/>
                <a:gd name="connsiteY5" fmla="*/ 1013512 h 1801425"/>
                <a:gd name="connsiteX6" fmla="*/ 832048 w 907061"/>
                <a:gd name="connsiteY6" fmla="*/ 810646 h 1801425"/>
                <a:gd name="connsiteX7" fmla="*/ 796930 w 907061"/>
                <a:gd name="connsiteY7" fmla="*/ 773251 h 1801425"/>
                <a:gd name="connsiteX8" fmla="*/ 796901 w 907061"/>
                <a:gd name="connsiteY8" fmla="*/ 773251 h 1801425"/>
                <a:gd name="connsiteX9" fmla="*/ 460901 w 907061"/>
                <a:gd name="connsiteY9" fmla="*/ 773251 h 1801425"/>
                <a:gd name="connsiteX10" fmla="*/ 428566 w 907061"/>
                <a:gd name="connsiteY10" fmla="*/ 806977 h 1801425"/>
                <a:gd name="connsiteX11" fmla="*/ 428847 w 907061"/>
                <a:gd name="connsiteY11" fmla="*/ 810646 h 1801425"/>
                <a:gd name="connsiteX12" fmla="*/ 906840 w 907061"/>
                <a:gd name="connsiteY12" fmla="*/ 239727 h 1801425"/>
                <a:gd name="connsiteX13" fmla="*/ 906840 w 907061"/>
                <a:gd name="connsiteY13" fmla="*/ 36580 h 1801425"/>
                <a:gd name="connsiteX14" fmla="*/ 868010 w 907061"/>
                <a:gd name="connsiteY14" fmla="*/ -197 h 1801425"/>
                <a:gd name="connsiteX15" fmla="*/ 866351 w 907061"/>
                <a:gd name="connsiteY15" fmla="*/ -113 h 1801425"/>
                <a:gd name="connsiteX16" fmla="*/ -222 w 907061"/>
                <a:gd name="connsiteY16" fmla="*/ 685946 h 1801425"/>
                <a:gd name="connsiteX17" fmla="*/ -222 w 907061"/>
                <a:gd name="connsiteY17" fmla="*/ 1763819 h 1801425"/>
                <a:gd name="connsiteX18" fmla="*/ 37315 w 907061"/>
                <a:gd name="connsiteY18" fmla="*/ 1801215 h 1801425"/>
                <a:gd name="connsiteX19" fmla="*/ 240040 w 907061"/>
                <a:gd name="connsiteY19" fmla="*/ 1801215 h 1801425"/>
                <a:gd name="connsiteX20" fmla="*/ 277436 w 907061"/>
                <a:gd name="connsiteY20" fmla="*/ 1763819 h 1801425"/>
                <a:gd name="connsiteX21" fmla="*/ 277436 w 907061"/>
                <a:gd name="connsiteY21" fmla="*/ 735855 h 1801425"/>
                <a:gd name="connsiteX22" fmla="*/ 871131 w 907061"/>
                <a:gd name="connsiteY22" fmla="*/ 276982 h 1801425"/>
                <a:gd name="connsiteX23" fmla="*/ 906136 w 907061"/>
                <a:gd name="connsiteY23" fmla="*/ 239727 h 18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061" h="1801425">
                  <a:moveTo>
                    <a:pt x="428847" y="1014496"/>
                  </a:moveTo>
                  <a:cubicBezTo>
                    <a:pt x="427174" y="1032899"/>
                    <a:pt x="440741" y="1049178"/>
                    <a:pt x="459143" y="1050852"/>
                  </a:cubicBezTo>
                  <a:cubicBezTo>
                    <a:pt x="460901" y="1051006"/>
                    <a:pt x="462658" y="1051020"/>
                    <a:pt x="464415" y="1050908"/>
                  </a:cubicBezTo>
                  <a:lnTo>
                    <a:pt x="796901" y="1050908"/>
                  </a:lnTo>
                  <a:cubicBezTo>
                    <a:pt x="816921" y="1050303"/>
                    <a:pt x="832666" y="1033573"/>
                    <a:pt x="832048" y="1013540"/>
                  </a:cubicBezTo>
                  <a:cubicBezTo>
                    <a:pt x="832048" y="1013540"/>
                    <a:pt x="832048" y="1013526"/>
                    <a:pt x="832048" y="1013512"/>
                  </a:cubicBezTo>
                  <a:lnTo>
                    <a:pt x="832048" y="810646"/>
                  </a:lnTo>
                  <a:cubicBezTo>
                    <a:pt x="832681" y="790627"/>
                    <a:pt x="816963" y="773883"/>
                    <a:pt x="796930" y="773251"/>
                  </a:cubicBezTo>
                  <a:cubicBezTo>
                    <a:pt x="796930" y="773251"/>
                    <a:pt x="796915" y="773251"/>
                    <a:pt x="796901" y="773251"/>
                  </a:cubicBezTo>
                  <a:lnTo>
                    <a:pt x="460901" y="773251"/>
                  </a:lnTo>
                  <a:cubicBezTo>
                    <a:pt x="442653" y="773630"/>
                    <a:pt x="428186" y="788729"/>
                    <a:pt x="428566" y="806977"/>
                  </a:cubicBezTo>
                  <a:cubicBezTo>
                    <a:pt x="428594" y="808200"/>
                    <a:pt x="428679" y="809423"/>
                    <a:pt x="428847" y="810646"/>
                  </a:cubicBezTo>
                  <a:close/>
                  <a:moveTo>
                    <a:pt x="906840" y="239727"/>
                  </a:moveTo>
                  <a:lnTo>
                    <a:pt x="906840" y="36580"/>
                  </a:lnTo>
                  <a:cubicBezTo>
                    <a:pt x="906277" y="15703"/>
                    <a:pt x="888887" y="-759"/>
                    <a:pt x="868010" y="-197"/>
                  </a:cubicBezTo>
                  <a:cubicBezTo>
                    <a:pt x="867447" y="-183"/>
                    <a:pt x="866899" y="-155"/>
                    <a:pt x="866351" y="-113"/>
                  </a:cubicBezTo>
                  <a:cubicBezTo>
                    <a:pt x="384984" y="20835"/>
                    <a:pt x="-222" y="199660"/>
                    <a:pt x="-222" y="685946"/>
                  </a:cubicBezTo>
                  <a:lnTo>
                    <a:pt x="-222" y="1763819"/>
                  </a:lnTo>
                  <a:cubicBezTo>
                    <a:pt x="-151" y="1784499"/>
                    <a:pt x="16635" y="1801215"/>
                    <a:pt x="37315" y="1801215"/>
                  </a:cubicBezTo>
                  <a:lnTo>
                    <a:pt x="240040" y="1801215"/>
                  </a:lnTo>
                  <a:cubicBezTo>
                    <a:pt x="260692" y="1801215"/>
                    <a:pt x="277436" y="1784471"/>
                    <a:pt x="277436" y="1763819"/>
                  </a:cubicBezTo>
                  <a:lnTo>
                    <a:pt x="277436" y="735855"/>
                  </a:lnTo>
                  <a:cubicBezTo>
                    <a:pt x="277436" y="400979"/>
                    <a:pt x="540754" y="295118"/>
                    <a:pt x="871131" y="276982"/>
                  </a:cubicBezTo>
                  <a:cubicBezTo>
                    <a:pt x="890827" y="275787"/>
                    <a:pt x="906179" y="259451"/>
                    <a:pt x="906136" y="239727"/>
                  </a:cubicBezTo>
                </a:path>
              </a:pathLst>
            </a:custGeom>
            <a:solidFill>
              <a:schemeClr val="accent1"/>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11" name="Forme libre : forme 10">
              <a:extLst>
                <a:ext uri="{FF2B5EF4-FFF2-40B4-BE49-F238E27FC236}">
                  <a16:creationId xmlns:a16="http://schemas.microsoft.com/office/drawing/2014/main" id="{7739C995-CA17-4E75-B44D-3A52438A2266}"/>
                </a:ext>
              </a:extLst>
            </p:cNvPr>
            <p:cNvSpPr/>
            <p:nvPr/>
          </p:nvSpPr>
          <p:spPr>
            <a:xfrm>
              <a:off x="8304246" y="2348220"/>
              <a:ext cx="1093090" cy="2162701"/>
            </a:xfrm>
            <a:custGeom>
              <a:avLst/>
              <a:gdLst>
                <a:gd name="connsiteX0" fmla="*/ -222 w 908907"/>
                <a:gd name="connsiteY0" fmla="*/ 821712 h 1798291"/>
                <a:gd name="connsiteX1" fmla="*/ -222 w 908907"/>
                <a:gd name="connsiteY1" fmla="*/ 1743393 h 1798291"/>
                <a:gd name="connsiteX2" fmla="*/ 37455 w 908907"/>
                <a:gd name="connsiteY2" fmla="*/ 1798081 h 1798291"/>
                <a:gd name="connsiteX3" fmla="*/ 240884 w 908907"/>
                <a:gd name="connsiteY3" fmla="*/ 1798081 h 1798291"/>
                <a:gd name="connsiteX4" fmla="*/ 278420 w 908907"/>
                <a:gd name="connsiteY4" fmla="*/ 1743393 h 1798291"/>
                <a:gd name="connsiteX5" fmla="*/ 278420 w 908907"/>
                <a:gd name="connsiteY5" fmla="*/ 821712 h 1798291"/>
                <a:gd name="connsiteX6" fmla="*/ 240884 w 908907"/>
                <a:gd name="connsiteY6" fmla="*/ 766884 h 1798291"/>
                <a:gd name="connsiteX7" fmla="*/ 37455 w 908907"/>
                <a:gd name="connsiteY7" fmla="*/ 766884 h 1798291"/>
                <a:gd name="connsiteX8" fmla="*/ -222 w 908907"/>
                <a:gd name="connsiteY8" fmla="*/ 821712 h 1798291"/>
                <a:gd name="connsiteX9" fmla="*/ 908527 w 908907"/>
                <a:gd name="connsiteY9" fmla="*/ 760838 h 1798291"/>
                <a:gd name="connsiteX10" fmla="*/ 41814 w 908907"/>
                <a:gd name="connsiteY10" fmla="*/ -12 h 1798291"/>
                <a:gd name="connsiteX11" fmla="*/ 40267 w 908907"/>
                <a:gd name="connsiteY11" fmla="*/ -12 h 1798291"/>
                <a:gd name="connsiteX12" fmla="*/ 3152 w 908907"/>
                <a:gd name="connsiteY12" fmla="*/ 24168 h 1798291"/>
                <a:gd name="connsiteX13" fmla="*/ 4137 w 908907"/>
                <a:gd name="connsiteY13" fmla="*/ 247840 h 1798291"/>
                <a:gd name="connsiteX14" fmla="*/ 40829 w 908907"/>
                <a:gd name="connsiteY14" fmla="*/ 271740 h 1798291"/>
                <a:gd name="connsiteX15" fmla="*/ 651957 w 908907"/>
                <a:gd name="connsiteY15" fmla="*/ 763791 h 1798291"/>
                <a:gd name="connsiteX16" fmla="*/ 442765 w 908907"/>
                <a:gd name="connsiteY16" fmla="*/ 1130158 h 1798291"/>
                <a:gd name="connsiteX17" fmla="*/ 423505 w 908907"/>
                <a:gd name="connsiteY17" fmla="*/ 1165726 h 1798291"/>
                <a:gd name="connsiteX18" fmla="*/ 426035 w 908907"/>
                <a:gd name="connsiteY18" fmla="*/ 1420186 h 1798291"/>
                <a:gd name="connsiteX19" fmla="*/ 446420 w 908907"/>
                <a:gd name="connsiteY19" fmla="*/ 1440571 h 1798291"/>
                <a:gd name="connsiteX20" fmla="*/ 908527 w 908907"/>
                <a:gd name="connsiteY20" fmla="*/ 760276 h 179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907" h="1798291">
                  <a:moveTo>
                    <a:pt x="-222" y="821712"/>
                  </a:moveTo>
                  <a:lnTo>
                    <a:pt x="-222" y="1743393"/>
                  </a:lnTo>
                  <a:cubicBezTo>
                    <a:pt x="-222" y="1773619"/>
                    <a:pt x="16649" y="1798081"/>
                    <a:pt x="37455" y="1798081"/>
                  </a:cubicBezTo>
                  <a:lnTo>
                    <a:pt x="240884" y="1798081"/>
                  </a:lnTo>
                  <a:cubicBezTo>
                    <a:pt x="261550" y="1798081"/>
                    <a:pt x="278420" y="1773619"/>
                    <a:pt x="278420" y="1743393"/>
                  </a:cubicBezTo>
                  <a:lnTo>
                    <a:pt x="278420" y="821712"/>
                  </a:lnTo>
                  <a:cubicBezTo>
                    <a:pt x="278420" y="791486"/>
                    <a:pt x="261550" y="766884"/>
                    <a:pt x="240884" y="766884"/>
                  </a:cubicBezTo>
                  <a:lnTo>
                    <a:pt x="37455" y="766884"/>
                  </a:lnTo>
                  <a:cubicBezTo>
                    <a:pt x="16649" y="766884"/>
                    <a:pt x="-222" y="791486"/>
                    <a:pt x="-222" y="821712"/>
                  </a:cubicBezTo>
                  <a:moveTo>
                    <a:pt x="908527" y="760838"/>
                  </a:moveTo>
                  <a:cubicBezTo>
                    <a:pt x="918648" y="297889"/>
                    <a:pt x="444593" y="-9151"/>
                    <a:pt x="41814" y="-12"/>
                  </a:cubicBezTo>
                  <a:lnTo>
                    <a:pt x="40267" y="-12"/>
                  </a:lnTo>
                  <a:cubicBezTo>
                    <a:pt x="19741" y="-12"/>
                    <a:pt x="3152" y="10953"/>
                    <a:pt x="3152" y="24168"/>
                  </a:cubicBezTo>
                  <a:lnTo>
                    <a:pt x="4137" y="247840"/>
                  </a:lnTo>
                  <a:cubicBezTo>
                    <a:pt x="4137" y="260774"/>
                    <a:pt x="20304" y="272162"/>
                    <a:pt x="40829" y="271740"/>
                  </a:cubicBezTo>
                  <a:cubicBezTo>
                    <a:pt x="401854" y="270616"/>
                    <a:pt x="656175" y="509330"/>
                    <a:pt x="651957" y="763791"/>
                  </a:cubicBezTo>
                  <a:cubicBezTo>
                    <a:pt x="648583" y="920403"/>
                    <a:pt x="570839" y="1015861"/>
                    <a:pt x="442765" y="1130158"/>
                  </a:cubicBezTo>
                  <a:cubicBezTo>
                    <a:pt x="431237" y="1138438"/>
                    <a:pt x="424151" y="1151555"/>
                    <a:pt x="423505" y="1165726"/>
                  </a:cubicBezTo>
                  <a:lnTo>
                    <a:pt x="426035" y="1420186"/>
                  </a:lnTo>
                  <a:cubicBezTo>
                    <a:pt x="426035" y="1437057"/>
                    <a:pt x="429409" y="1448304"/>
                    <a:pt x="446420" y="1440571"/>
                  </a:cubicBezTo>
                  <a:cubicBezTo>
                    <a:pt x="711003" y="1321776"/>
                    <a:pt x="908807" y="1070409"/>
                    <a:pt x="908527" y="760276"/>
                  </a:cubicBezTo>
                </a:path>
              </a:pathLst>
            </a:custGeom>
            <a:solidFill>
              <a:srgbClr val="41A7E0"/>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12" name="Forme libre : forme 11">
              <a:extLst>
                <a:ext uri="{FF2B5EF4-FFF2-40B4-BE49-F238E27FC236}">
                  <a16:creationId xmlns:a16="http://schemas.microsoft.com/office/drawing/2014/main" id="{64BF96D5-E761-4B8D-95F5-C483AB4FBA7C}"/>
                </a:ext>
              </a:extLst>
            </p:cNvPr>
            <p:cNvSpPr/>
            <p:nvPr/>
          </p:nvSpPr>
          <p:spPr>
            <a:xfrm>
              <a:off x="2801866" y="2335655"/>
              <a:ext cx="1087573" cy="2171378"/>
            </a:xfrm>
            <a:custGeom>
              <a:avLst/>
              <a:gdLst>
                <a:gd name="connsiteX0" fmla="*/ 904099 w 904320"/>
                <a:gd name="connsiteY0" fmla="*/ 1767843 h 1805506"/>
                <a:gd name="connsiteX1" fmla="*/ 866197 w 904320"/>
                <a:gd name="connsiteY1" fmla="*/ 1805295 h 1805506"/>
                <a:gd name="connsiteX2" fmla="*/ 864313 w 904320"/>
                <a:gd name="connsiteY2" fmla="*/ 1805238 h 1805506"/>
                <a:gd name="connsiteX3" fmla="*/ 637 w 904320"/>
                <a:gd name="connsiteY3" fmla="*/ 863510 h 1805506"/>
                <a:gd name="connsiteX4" fmla="*/ 864313 w 904320"/>
                <a:gd name="connsiteY4" fmla="*/ -165 h 1805506"/>
                <a:gd name="connsiteX5" fmla="*/ 903776 w 904320"/>
                <a:gd name="connsiteY5" fmla="*/ 35642 h 1805506"/>
                <a:gd name="connsiteX6" fmla="*/ 903818 w 904320"/>
                <a:gd name="connsiteY6" fmla="*/ 37230 h 1805506"/>
                <a:gd name="connsiteX7" fmla="*/ 903818 w 904320"/>
                <a:gd name="connsiteY7" fmla="*/ 239674 h 1805506"/>
                <a:gd name="connsiteX8" fmla="*/ 869093 w 904320"/>
                <a:gd name="connsiteY8" fmla="*/ 276789 h 1805506"/>
                <a:gd name="connsiteX9" fmla="*/ 281022 w 904320"/>
                <a:gd name="connsiteY9" fmla="*/ 939932 h 1805506"/>
                <a:gd name="connsiteX10" fmla="*/ 869093 w 904320"/>
                <a:gd name="connsiteY10" fmla="*/ 1528003 h 1805506"/>
                <a:gd name="connsiteX11" fmla="*/ 903818 w 904320"/>
                <a:gd name="connsiteY11" fmla="*/ 1565118 h 180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20" h="1805506">
                  <a:moveTo>
                    <a:pt x="904099" y="1767843"/>
                  </a:moveTo>
                  <a:cubicBezTo>
                    <a:pt x="903973" y="1788649"/>
                    <a:pt x="887004" y="1805421"/>
                    <a:pt x="866197" y="1805295"/>
                  </a:cubicBezTo>
                  <a:cubicBezTo>
                    <a:pt x="865564" y="1805295"/>
                    <a:pt x="864946" y="1805281"/>
                    <a:pt x="864313" y="1805238"/>
                  </a:cubicBezTo>
                  <a:cubicBezTo>
                    <a:pt x="365767" y="1783687"/>
                    <a:pt x="-20914" y="1362056"/>
                    <a:pt x="637" y="863510"/>
                  </a:cubicBezTo>
                  <a:cubicBezTo>
                    <a:pt x="20896" y="395162"/>
                    <a:pt x="395965" y="20093"/>
                    <a:pt x="864313" y="-165"/>
                  </a:cubicBezTo>
                  <a:cubicBezTo>
                    <a:pt x="885092" y="-1178"/>
                    <a:pt x="902763" y="14849"/>
                    <a:pt x="903776" y="35642"/>
                  </a:cubicBezTo>
                  <a:cubicBezTo>
                    <a:pt x="903804" y="36162"/>
                    <a:pt x="903818" y="36696"/>
                    <a:pt x="903818" y="37230"/>
                  </a:cubicBezTo>
                  <a:lnTo>
                    <a:pt x="903818" y="239674"/>
                  </a:lnTo>
                  <a:cubicBezTo>
                    <a:pt x="903930" y="259300"/>
                    <a:pt x="888691" y="275594"/>
                    <a:pt x="869093" y="276789"/>
                  </a:cubicBezTo>
                  <a:cubicBezTo>
                    <a:pt x="523575" y="297511"/>
                    <a:pt x="260286" y="594414"/>
                    <a:pt x="281022" y="939932"/>
                  </a:cubicBezTo>
                  <a:cubicBezTo>
                    <a:pt x="300001" y="1256518"/>
                    <a:pt x="552508" y="1509010"/>
                    <a:pt x="869093" y="1528003"/>
                  </a:cubicBezTo>
                  <a:cubicBezTo>
                    <a:pt x="888691" y="1529198"/>
                    <a:pt x="903930" y="1545492"/>
                    <a:pt x="903818" y="1565118"/>
                  </a:cubicBezTo>
                  <a:close/>
                </a:path>
              </a:pathLst>
            </a:custGeom>
            <a:solidFill>
              <a:schemeClr val="bg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grpSp>
      <p:sp>
        <p:nvSpPr>
          <p:cNvPr id="15" name="Graphique 16">
            <a:extLst>
              <a:ext uri="{FF2B5EF4-FFF2-40B4-BE49-F238E27FC236}">
                <a16:creationId xmlns:a16="http://schemas.microsoft.com/office/drawing/2014/main" id="{9B118E2F-AEA7-4277-B790-FB8168BA4D06}"/>
              </a:ext>
            </a:extLst>
          </p:cNvPr>
          <p:cNvSpPr/>
          <p:nvPr userDrawn="1"/>
        </p:nvSpPr>
        <p:spPr>
          <a:xfrm>
            <a:off x="4829274" y="5349874"/>
            <a:ext cx="2533452" cy="2533650"/>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16" name="Titre 1">
            <a:extLst>
              <a:ext uri="{FF2B5EF4-FFF2-40B4-BE49-F238E27FC236}">
                <a16:creationId xmlns:a16="http://schemas.microsoft.com/office/drawing/2014/main" id="{EE32838F-BC3B-484D-9461-9B25B36B17E2}"/>
              </a:ext>
            </a:extLst>
          </p:cNvPr>
          <p:cNvSpPr>
            <a:spLocks noGrp="1"/>
          </p:cNvSpPr>
          <p:nvPr>
            <p:ph type="ctrTitle"/>
          </p:nvPr>
        </p:nvSpPr>
        <p:spPr>
          <a:xfrm>
            <a:off x="1524000" y="3052118"/>
            <a:ext cx="9144000" cy="994090"/>
          </a:xfrm>
          <a:prstGeom prst="rect">
            <a:avLst/>
          </a:prstGeom>
        </p:spPr>
        <p:txBody>
          <a:bodyPr anchor="b">
            <a:noAutofit/>
          </a:bodyPr>
          <a:lstStyle>
            <a:lvl1pPr>
              <a:defRPr lang="fr-FR" b="1" i="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marL="0" lvl="0" indent="0" algn="ctr">
              <a:spcBef>
                <a:spcPts val="1000"/>
              </a:spcBef>
              <a:buFont typeface="Arial" panose="020B0604020202020204" pitchFamily="34" charset="0"/>
            </a:pPr>
            <a:r>
              <a:rPr lang="fr-FR"/>
              <a:t>Modifiez le style du titre</a:t>
            </a:r>
          </a:p>
        </p:txBody>
      </p:sp>
      <p:sp>
        <p:nvSpPr>
          <p:cNvPr id="17" name="Sous-titre 2">
            <a:extLst>
              <a:ext uri="{FF2B5EF4-FFF2-40B4-BE49-F238E27FC236}">
                <a16:creationId xmlns:a16="http://schemas.microsoft.com/office/drawing/2014/main" id="{E94DB45C-20F2-4B15-A566-946BEFC6A762}"/>
              </a:ext>
            </a:extLst>
          </p:cNvPr>
          <p:cNvSpPr>
            <a:spLocks noGrp="1"/>
          </p:cNvSpPr>
          <p:nvPr>
            <p:ph type="subTitle" idx="1"/>
          </p:nvPr>
        </p:nvSpPr>
        <p:spPr>
          <a:xfrm>
            <a:off x="1524000" y="4138283"/>
            <a:ext cx="9144000" cy="537478"/>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3" name="Espace réservé du numéro de diapositive 4">
            <a:extLst>
              <a:ext uri="{FF2B5EF4-FFF2-40B4-BE49-F238E27FC236}">
                <a16:creationId xmlns:a16="http://schemas.microsoft.com/office/drawing/2014/main" id="{C04E6D4C-045A-48FC-92D5-49181DFF23CB}"/>
              </a:ext>
            </a:extLst>
          </p:cNvPr>
          <p:cNvSpPr>
            <a:spLocks noGrp="1"/>
          </p:cNvSpPr>
          <p:nvPr>
            <p:ph type="sldNum" sz="quarter" idx="4"/>
          </p:nvPr>
        </p:nvSpPr>
        <p:spPr>
          <a:xfrm>
            <a:off x="11384598" y="6342586"/>
            <a:ext cx="472440" cy="365125"/>
          </a:xfrm>
          <a:prstGeom prst="rect">
            <a:avLst/>
          </a:prstGeom>
        </p:spPr>
        <p:txBody>
          <a:bodyPr anchor="ctr"/>
          <a:lstStyle>
            <a:lvl1pPr algn="ctr">
              <a:defRPr sz="800" b="0" i="0">
                <a:solidFill>
                  <a:schemeClr val="tx2"/>
                </a:solidFill>
                <a:latin typeface="+mn-lt"/>
              </a:defRPr>
            </a:lvl1pPr>
          </a:lstStyle>
          <a:p>
            <a:fld id="{09EDC5A7-AAAA-874C-81C4-A902551AA758}" type="slidenum">
              <a:rPr lang="fr-FR" smtClean="0"/>
              <a:pPr/>
              <a:t>‹N°›</a:t>
            </a:fld>
            <a:endParaRPr lang="fr-FR"/>
          </a:p>
        </p:txBody>
      </p:sp>
      <p:sp>
        <p:nvSpPr>
          <p:cNvPr id="14" name="Espace réservé de la date 3">
            <a:extLst>
              <a:ext uri="{FF2B5EF4-FFF2-40B4-BE49-F238E27FC236}">
                <a16:creationId xmlns:a16="http://schemas.microsoft.com/office/drawing/2014/main" id="{CF3FC7E3-882E-4384-9774-A1290B12337D}"/>
              </a:ext>
            </a:extLst>
          </p:cNvPr>
          <p:cNvSpPr>
            <a:spLocks noGrp="1"/>
          </p:cNvSpPr>
          <p:nvPr>
            <p:ph type="dt" sz="half" idx="2"/>
          </p:nvPr>
        </p:nvSpPr>
        <p:spPr>
          <a:xfrm>
            <a:off x="4731124" y="6417827"/>
            <a:ext cx="2743200" cy="365125"/>
          </a:xfrm>
          <a:prstGeom prst="rect">
            <a:avLst/>
          </a:prstGeom>
        </p:spPr>
        <p:txBody>
          <a:bodyPr/>
          <a:lstStyle>
            <a:lvl1pPr algn="ctr">
              <a:defRPr sz="800">
                <a:solidFill>
                  <a:schemeClr val="tx2"/>
                </a:solidFill>
              </a:defRPr>
            </a:lvl1pPr>
          </a:lstStyle>
          <a:p>
            <a:fld id="{A222C9BB-854A-45FC-BDE1-C677E6D3E10F}" type="datetime1">
              <a:rPr lang="fr-FR" smtClean="0"/>
              <a:t>26/03/2025</a:t>
            </a:fld>
            <a:endParaRPr lang="fr-FR"/>
          </a:p>
        </p:txBody>
      </p:sp>
    </p:spTree>
    <p:extLst>
      <p:ext uri="{BB962C8B-B14F-4D97-AF65-F5344CB8AC3E}">
        <p14:creationId xmlns:p14="http://schemas.microsoft.com/office/powerpoint/2010/main" val="99488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US_INTERCALAIRE">
    <p:spTree>
      <p:nvGrpSpPr>
        <p:cNvPr id="1" name=""/>
        <p:cNvGrpSpPr/>
        <p:nvPr/>
      </p:nvGrpSpPr>
      <p:grpSpPr>
        <a:xfrm>
          <a:off x="0" y="0"/>
          <a:ext cx="0" cy="0"/>
          <a:chOff x="0" y="0"/>
          <a:chExt cx="0" cy="0"/>
        </a:xfrm>
      </p:grpSpPr>
      <p:sp>
        <p:nvSpPr>
          <p:cNvPr id="15" name="Graphique 16">
            <a:extLst>
              <a:ext uri="{FF2B5EF4-FFF2-40B4-BE49-F238E27FC236}">
                <a16:creationId xmlns:a16="http://schemas.microsoft.com/office/drawing/2014/main" id="{9B118E2F-AEA7-4277-B790-FB8168BA4D06}"/>
              </a:ext>
            </a:extLst>
          </p:cNvPr>
          <p:cNvSpPr/>
          <p:nvPr userDrawn="1"/>
        </p:nvSpPr>
        <p:spPr>
          <a:xfrm>
            <a:off x="4829274" y="5349874"/>
            <a:ext cx="2533452" cy="2533650"/>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16" name="Titre 1">
            <a:extLst>
              <a:ext uri="{FF2B5EF4-FFF2-40B4-BE49-F238E27FC236}">
                <a16:creationId xmlns:a16="http://schemas.microsoft.com/office/drawing/2014/main" id="{EE32838F-BC3B-484D-9461-9B25B36B17E2}"/>
              </a:ext>
            </a:extLst>
          </p:cNvPr>
          <p:cNvSpPr>
            <a:spLocks noGrp="1"/>
          </p:cNvSpPr>
          <p:nvPr>
            <p:ph type="ctrTitle"/>
          </p:nvPr>
        </p:nvSpPr>
        <p:spPr>
          <a:xfrm>
            <a:off x="1524000" y="2811972"/>
            <a:ext cx="9144000" cy="994090"/>
          </a:xfrm>
          <a:prstGeom prst="rect">
            <a:avLst/>
          </a:prstGeom>
        </p:spPr>
        <p:txBody>
          <a:bodyPr anchor="b">
            <a:noAutofit/>
          </a:bodyPr>
          <a:lstStyle>
            <a:lvl1pPr>
              <a:defRPr lang="fr-FR" b="1" i="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marL="0" lvl="0" indent="0" algn="ctr">
              <a:spcBef>
                <a:spcPts val="1000"/>
              </a:spcBef>
              <a:buFont typeface="Arial" panose="020B0604020202020204" pitchFamily="34" charset="0"/>
            </a:pPr>
            <a:r>
              <a:rPr lang="fr-FR"/>
              <a:t>Modifiez le style du titre</a:t>
            </a:r>
          </a:p>
        </p:txBody>
      </p:sp>
      <p:sp>
        <p:nvSpPr>
          <p:cNvPr id="17" name="Sous-titre 2">
            <a:extLst>
              <a:ext uri="{FF2B5EF4-FFF2-40B4-BE49-F238E27FC236}">
                <a16:creationId xmlns:a16="http://schemas.microsoft.com/office/drawing/2014/main" id="{E94DB45C-20F2-4B15-A566-946BEFC6A762}"/>
              </a:ext>
            </a:extLst>
          </p:cNvPr>
          <p:cNvSpPr>
            <a:spLocks noGrp="1"/>
          </p:cNvSpPr>
          <p:nvPr>
            <p:ph type="subTitle" idx="1" hasCustomPrompt="1"/>
          </p:nvPr>
        </p:nvSpPr>
        <p:spPr>
          <a:xfrm>
            <a:off x="5577675" y="6256409"/>
            <a:ext cx="1043709" cy="537478"/>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N°</a:t>
            </a:r>
          </a:p>
        </p:txBody>
      </p:sp>
      <p:sp>
        <p:nvSpPr>
          <p:cNvPr id="13" name="Espace réservé du numéro de diapositive 4">
            <a:extLst>
              <a:ext uri="{FF2B5EF4-FFF2-40B4-BE49-F238E27FC236}">
                <a16:creationId xmlns:a16="http://schemas.microsoft.com/office/drawing/2014/main" id="{C04E6D4C-045A-48FC-92D5-49181DFF23CB}"/>
              </a:ext>
            </a:extLst>
          </p:cNvPr>
          <p:cNvSpPr>
            <a:spLocks noGrp="1"/>
          </p:cNvSpPr>
          <p:nvPr>
            <p:ph type="sldNum" sz="quarter" idx="4"/>
          </p:nvPr>
        </p:nvSpPr>
        <p:spPr>
          <a:xfrm>
            <a:off x="11384598" y="6342586"/>
            <a:ext cx="472440" cy="365125"/>
          </a:xfrm>
          <a:prstGeom prst="rect">
            <a:avLst/>
          </a:prstGeom>
        </p:spPr>
        <p:txBody>
          <a:bodyPr anchor="ctr"/>
          <a:lstStyle>
            <a:lvl1pPr algn="ctr">
              <a:defRPr sz="800" b="0" i="0">
                <a:solidFill>
                  <a:schemeClr val="tx2"/>
                </a:solidFill>
                <a:latin typeface="+mn-lt"/>
              </a:defRPr>
            </a:lvl1pPr>
          </a:lstStyle>
          <a:p>
            <a:fld id="{09EDC5A7-AAAA-874C-81C4-A902551AA758}" type="slidenum">
              <a:rPr lang="fr-FR" smtClean="0"/>
              <a:pPr/>
              <a:t>‹N°›</a:t>
            </a:fld>
            <a:endParaRPr lang="fr-FR"/>
          </a:p>
        </p:txBody>
      </p:sp>
      <p:sp>
        <p:nvSpPr>
          <p:cNvPr id="6" name="Espace réservé de la date 3">
            <a:extLst>
              <a:ext uri="{FF2B5EF4-FFF2-40B4-BE49-F238E27FC236}">
                <a16:creationId xmlns:a16="http://schemas.microsoft.com/office/drawing/2014/main" id="{8542F4A4-3BE7-438D-8486-BD1791D382FC}"/>
              </a:ext>
            </a:extLst>
          </p:cNvPr>
          <p:cNvSpPr>
            <a:spLocks noGrp="1"/>
          </p:cNvSpPr>
          <p:nvPr>
            <p:ph type="dt" sz="half" idx="2"/>
          </p:nvPr>
        </p:nvSpPr>
        <p:spPr>
          <a:xfrm>
            <a:off x="894910" y="6418371"/>
            <a:ext cx="2743200" cy="365125"/>
          </a:xfrm>
          <a:prstGeom prst="rect">
            <a:avLst/>
          </a:prstGeom>
        </p:spPr>
        <p:txBody>
          <a:bodyPr/>
          <a:lstStyle>
            <a:lvl1pPr>
              <a:defRPr sz="800">
                <a:solidFill>
                  <a:schemeClr val="tx2"/>
                </a:solidFill>
              </a:defRPr>
            </a:lvl1pPr>
          </a:lstStyle>
          <a:p>
            <a:fld id="{DD83EB48-0694-4F38-B857-2C527BFADD10}" type="datetime1">
              <a:rPr lang="fr-FR" smtClean="0"/>
              <a:t>26/03/2025</a:t>
            </a:fld>
            <a:endParaRPr lang="fr-FR"/>
          </a:p>
        </p:txBody>
      </p:sp>
    </p:spTree>
    <p:extLst>
      <p:ext uri="{BB962C8B-B14F-4D97-AF65-F5344CB8AC3E}">
        <p14:creationId xmlns:p14="http://schemas.microsoft.com/office/powerpoint/2010/main" val="169131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US_INTERCALAIRE_BIS">
    <p:spTree>
      <p:nvGrpSpPr>
        <p:cNvPr id="1" name=""/>
        <p:cNvGrpSpPr/>
        <p:nvPr/>
      </p:nvGrpSpPr>
      <p:grpSpPr>
        <a:xfrm>
          <a:off x="0" y="0"/>
          <a:ext cx="0" cy="0"/>
          <a:chOff x="0" y="0"/>
          <a:chExt cx="0" cy="0"/>
        </a:xfrm>
      </p:grpSpPr>
      <p:sp>
        <p:nvSpPr>
          <p:cNvPr id="15" name="Graphique 16">
            <a:extLst>
              <a:ext uri="{FF2B5EF4-FFF2-40B4-BE49-F238E27FC236}">
                <a16:creationId xmlns:a16="http://schemas.microsoft.com/office/drawing/2014/main" id="{9B118E2F-AEA7-4277-B790-FB8168BA4D06}"/>
              </a:ext>
            </a:extLst>
          </p:cNvPr>
          <p:cNvSpPr/>
          <p:nvPr userDrawn="1"/>
        </p:nvSpPr>
        <p:spPr>
          <a:xfrm>
            <a:off x="4335287" y="4908597"/>
            <a:ext cx="3468643" cy="3468914"/>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17" name="Sous-titre 2">
            <a:extLst>
              <a:ext uri="{FF2B5EF4-FFF2-40B4-BE49-F238E27FC236}">
                <a16:creationId xmlns:a16="http://schemas.microsoft.com/office/drawing/2014/main" id="{E94DB45C-20F2-4B15-A566-946BEFC6A762}"/>
              </a:ext>
            </a:extLst>
          </p:cNvPr>
          <p:cNvSpPr>
            <a:spLocks noGrp="1"/>
          </p:cNvSpPr>
          <p:nvPr>
            <p:ph type="subTitle" idx="1" hasCustomPrompt="1"/>
          </p:nvPr>
        </p:nvSpPr>
        <p:spPr>
          <a:xfrm>
            <a:off x="4651029" y="5800593"/>
            <a:ext cx="2910728" cy="938647"/>
          </a:xfrm>
          <a:prstGeom prst="rect">
            <a:avLst/>
          </a:prstGeom>
        </p:spPr>
        <p:txBody>
          <a:bodyPr/>
          <a:lstStyle>
            <a:lvl1pPr marL="0" indent="0" algn="ctr">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AVANTAGES </a:t>
            </a:r>
            <a:br>
              <a:rPr lang="fr-FR"/>
            </a:br>
            <a:r>
              <a:rPr lang="fr-FR"/>
              <a:t>DE LA PROTECTION</a:t>
            </a:r>
            <a:br>
              <a:rPr lang="fr-FR"/>
            </a:br>
            <a:r>
              <a:rPr lang="fr-FR"/>
              <a:t> JURIDIQUE POUR </a:t>
            </a:r>
            <a:br>
              <a:rPr lang="fr-FR"/>
            </a:br>
            <a:r>
              <a:rPr lang="fr-FR"/>
              <a:t>LE PROFESSIONNEL</a:t>
            </a:r>
          </a:p>
        </p:txBody>
      </p:sp>
      <p:sp>
        <p:nvSpPr>
          <p:cNvPr id="13" name="Espace réservé du numéro de diapositive 4">
            <a:extLst>
              <a:ext uri="{FF2B5EF4-FFF2-40B4-BE49-F238E27FC236}">
                <a16:creationId xmlns:a16="http://schemas.microsoft.com/office/drawing/2014/main" id="{C04E6D4C-045A-48FC-92D5-49181DFF23CB}"/>
              </a:ext>
            </a:extLst>
          </p:cNvPr>
          <p:cNvSpPr>
            <a:spLocks noGrp="1"/>
          </p:cNvSpPr>
          <p:nvPr>
            <p:ph type="sldNum" sz="quarter" idx="4"/>
          </p:nvPr>
        </p:nvSpPr>
        <p:spPr>
          <a:xfrm>
            <a:off x="11384598" y="6342586"/>
            <a:ext cx="472440" cy="365125"/>
          </a:xfrm>
          <a:prstGeom prst="rect">
            <a:avLst/>
          </a:prstGeom>
        </p:spPr>
        <p:txBody>
          <a:bodyPr anchor="ctr"/>
          <a:lstStyle>
            <a:lvl1pPr algn="ctr">
              <a:defRPr sz="800" b="0" i="0">
                <a:solidFill>
                  <a:schemeClr val="tx2"/>
                </a:solidFill>
                <a:latin typeface="+mn-lt"/>
              </a:defRPr>
            </a:lvl1pPr>
          </a:lstStyle>
          <a:p>
            <a:fld id="{09EDC5A7-AAAA-874C-81C4-A902551AA758}" type="slidenum">
              <a:rPr lang="fr-FR" smtClean="0"/>
              <a:pPr/>
              <a:t>‹N°›</a:t>
            </a:fld>
            <a:endParaRPr lang="fr-FR"/>
          </a:p>
        </p:txBody>
      </p:sp>
      <p:sp>
        <p:nvSpPr>
          <p:cNvPr id="5" name="Espace réservé de la date 3">
            <a:extLst>
              <a:ext uri="{FF2B5EF4-FFF2-40B4-BE49-F238E27FC236}">
                <a16:creationId xmlns:a16="http://schemas.microsoft.com/office/drawing/2014/main" id="{6F1BC1EC-F62E-4A91-AC03-459940E04D3D}"/>
              </a:ext>
            </a:extLst>
          </p:cNvPr>
          <p:cNvSpPr>
            <a:spLocks noGrp="1"/>
          </p:cNvSpPr>
          <p:nvPr>
            <p:ph type="dt" sz="half" idx="2"/>
          </p:nvPr>
        </p:nvSpPr>
        <p:spPr>
          <a:xfrm>
            <a:off x="894910" y="6418371"/>
            <a:ext cx="2743200" cy="365125"/>
          </a:xfrm>
          <a:prstGeom prst="rect">
            <a:avLst/>
          </a:prstGeom>
        </p:spPr>
        <p:txBody>
          <a:bodyPr/>
          <a:lstStyle>
            <a:lvl1pPr>
              <a:defRPr sz="800">
                <a:solidFill>
                  <a:schemeClr val="tx2"/>
                </a:solidFill>
              </a:defRPr>
            </a:lvl1pPr>
          </a:lstStyle>
          <a:p>
            <a:fld id="{EB73EFB6-7066-4B5B-BE9A-4902D5F28F56}" type="datetime1">
              <a:rPr lang="fr-FR" smtClean="0"/>
              <a:t>26/03/2025</a:t>
            </a:fld>
            <a:endParaRPr lang="fr-FR"/>
          </a:p>
        </p:txBody>
      </p:sp>
    </p:spTree>
    <p:extLst>
      <p:ext uri="{BB962C8B-B14F-4D97-AF65-F5344CB8AC3E}">
        <p14:creationId xmlns:p14="http://schemas.microsoft.com/office/powerpoint/2010/main" val="85033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ercal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67A741-EDCE-814D-A871-B52EBD0DAEAD}"/>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89CDB815-17B2-A14E-8A68-A1926E9C6A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1">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7" name="Espace réservé du numéro de diapositive 4">
            <a:extLst>
              <a:ext uri="{FF2B5EF4-FFF2-40B4-BE49-F238E27FC236}">
                <a16:creationId xmlns:a16="http://schemas.microsoft.com/office/drawing/2014/main" id="{F4668B08-8437-4847-B03E-B314266D64C4}"/>
              </a:ext>
            </a:extLst>
          </p:cNvPr>
          <p:cNvSpPr>
            <a:spLocks noGrp="1"/>
          </p:cNvSpPr>
          <p:nvPr>
            <p:ph type="sldNum" sz="quarter" idx="12"/>
          </p:nvPr>
        </p:nvSpPr>
        <p:spPr>
          <a:xfrm>
            <a:off x="11384598" y="6310312"/>
            <a:ext cx="472440" cy="365125"/>
          </a:xfrm>
          <a:prstGeom prst="rect">
            <a:avLst/>
          </a:prstGeom>
        </p:spPr>
        <p:txBody>
          <a:bodyPr/>
          <a:lstStyle>
            <a:lvl1pPr>
              <a:defRPr sz="800" b="0" i="0">
                <a:latin typeface="Open Sans" pitchFamily="2" charset="0"/>
              </a:defRPr>
            </a:lvl1pPr>
          </a:lstStyle>
          <a:p>
            <a:fld id="{09EDC5A7-AAAA-874C-81C4-A902551AA758}" type="slidenum">
              <a:rPr lang="fr-FR" smtClean="0"/>
              <a:pPr/>
              <a:t>‹N°›</a:t>
            </a:fld>
            <a:endParaRPr lang="fr-FR"/>
          </a:p>
        </p:txBody>
      </p:sp>
      <p:sp>
        <p:nvSpPr>
          <p:cNvPr id="5" name="Espace réservé de la date 3">
            <a:extLst>
              <a:ext uri="{FF2B5EF4-FFF2-40B4-BE49-F238E27FC236}">
                <a16:creationId xmlns:a16="http://schemas.microsoft.com/office/drawing/2014/main" id="{A96E9031-A0C4-4056-82A3-9D42313DE40D}"/>
              </a:ext>
            </a:extLst>
          </p:cNvPr>
          <p:cNvSpPr>
            <a:spLocks noGrp="1"/>
          </p:cNvSpPr>
          <p:nvPr>
            <p:ph type="dt" sz="half" idx="2"/>
          </p:nvPr>
        </p:nvSpPr>
        <p:spPr>
          <a:xfrm>
            <a:off x="894910" y="6418371"/>
            <a:ext cx="2743200" cy="365125"/>
          </a:xfrm>
          <a:prstGeom prst="rect">
            <a:avLst/>
          </a:prstGeom>
        </p:spPr>
        <p:txBody>
          <a:bodyPr/>
          <a:lstStyle>
            <a:lvl1pPr>
              <a:defRPr sz="800">
                <a:solidFill>
                  <a:schemeClr val="tx2"/>
                </a:solidFill>
              </a:defRPr>
            </a:lvl1pPr>
          </a:lstStyle>
          <a:p>
            <a:fld id="{4DEE1C05-2FBB-418D-9C06-935D2049D9BD}" type="datetime1">
              <a:rPr lang="fr-FR" smtClean="0"/>
              <a:t>26/03/2025</a:t>
            </a:fld>
            <a:endParaRPr lang="fr-FR"/>
          </a:p>
        </p:txBody>
      </p:sp>
    </p:spTree>
    <p:extLst>
      <p:ext uri="{BB962C8B-B14F-4D97-AF65-F5344CB8AC3E}">
        <p14:creationId xmlns:p14="http://schemas.microsoft.com/office/powerpoint/2010/main" val="288454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3FD8B-0368-AB44-A244-334FB38BFB56}"/>
              </a:ext>
            </a:extLst>
          </p:cNvPr>
          <p:cNvSpPr>
            <a:spLocks noGrp="1"/>
          </p:cNvSpPr>
          <p:nvPr>
            <p:ph type="title" hasCustomPrompt="1"/>
          </p:nvPr>
        </p:nvSpPr>
        <p:spPr>
          <a:xfrm>
            <a:off x="792000" y="521999"/>
            <a:ext cx="11226676" cy="626400"/>
          </a:xfrm>
          <a:prstGeom prst="rect">
            <a:avLst/>
          </a:prstGeom>
        </p:spPr>
        <p:txBody>
          <a:bodyPr anchor="ctr" anchorCtr="0">
            <a:noAutofit/>
          </a:bodyPr>
          <a:lstStyle>
            <a:lvl1pPr>
              <a:defRPr sz="2800" b="0">
                <a:solidFill>
                  <a:schemeClr val="tx1"/>
                </a:solidFill>
                <a:latin typeface="+mj-lt"/>
              </a:defRPr>
            </a:lvl1pPr>
          </a:lstStyle>
          <a:p>
            <a:r>
              <a:rPr lang="fr-FR"/>
              <a:t>MODIFIEZ LE STYLE DU TITRE</a:t>
            </a:r>
          </a:p>
        </p:txBody>
      </p:sp>
      <p:sp>
        <p:nvSpPr>
          <p:cNvPr id="5" name="Espace réservé du numéro de diapositive 4">
            <a:extLst>
              <a:ext uri="{FF2B5EF4-FFF2-40B4-BE49-F238E27FC236}">
                <a16:creationId xmlns:a16="http://schemas.microsoft.com/office/drawing/2014/main" id="{68B3619F-D8C6-ED45-89EE-C5ECBADF7922}"/>
              </a:ext>
            </a:extLst>
          </p:cNvPr>
          <p:cNvSpPr>
            <a:spLocks noGrp="1"/>
          </p:cNvSpPr>
          <p:nvPr>
            <p:ph type="sldNum" sz="quarter" idx="12"/>
          </p:nvPr>
        </p:nvSpPr>
        <p:spPr>
          <a:xfrm>
            <a:off x="11384598" y="6310312"/>
            <a:ext cx="472440" cy="365125"/>
          </a:xfrm>
          <a:prstGeom prst="rect">
            <a:avLst/>
          </a:prstGeom>
        </p:spPr>
        <p:txBody>
          <a:bodyPr/>
          <a:lstStyle>
            <a:lvl1pPr>
              <a:defRPr sz="800" b="0" i="0">
                <a:solidFill>
                  <a:schemeClr val="tx2"/>
                </a:solidFill>
                <a:latin typeface="Open Sans" pitchFamily="2" charset="0"/>
              </a:defRPr>
            </a:lvl1pPr>
          </a:lstStyle>
          <a:p>
            <a:fld id="{09EDC5A7-AAAA-874C-81C4-A902551AA758}" type="slidenum">
              <a:rPr lang="fr-FR" smtClean="0"/>
              <a:pPr/>
              <a:t>‹N°›</a:t>
            </a:fld>
            <a:endParaRPr lang="fr-FR"/>
          </a:p>
        </p:txBody>
      </p:sp>
      <p:sp>
        <p:nvSpPr>
          <p:cNvPr id="7" name="Espace réservé de la date 3">
            <a:extLst>
              <a:ext uri="{FF2B5EF4-FFF2-40B4-BE49-F238E27FC236}">
                <a16:creationId xmlns:a16="http://schemas.microsoft.com/office/drawing/2014/main" id="{FE9A8B39-31AE-4576-B9D2-275D03878314}"/>
              </a:ext>
            </a:extLst>
          </p:cNvPr>
          <p:cNvSpPr>
            <a:spLocks noGrp="1"/>
          </p:cNvSpPr>
          <p:nvPr>
            <p:ph type="dt" sz="half" idx="2"/>
          </p:nvPr>
        </p:nvSpPr>
        <p:spPr>
          <a:xfrm>
            <a:off x="894910" y="6418371"/>
            <a:ext cx="2743200" cy="365125"/>
          </a:xfrm>
          <a:prstGeom prst="rect">
            <a:avLst/>
          </a:prstGeom>
        </p:spPr>
        <p:txBody>
          <a:bodyPr/>
          <a:lstStyle>
            <a:lvl1pPr>
              <a:defRPr sz="800">
                <a:solidFill>
                  <a:schemeClr val="tx2"/>
                </a:solidFill>
              </a:defRPr>
            </a:lvl1pPr>
          </a:lstStyle>
          <a:p>
            <a:fld id="{6795A475-4388-4E10-B3E7-603BEDA58881}" type="datetime1">
              <a:rPr lang="fr-FR" smtClean="0"/>
              <a:t>26/03/2025</a:t>
            </a:fld>
            <a:endParaRPr lang="fr-FR"/>
          </a:p>
        </p:txBody>
      </p:sp>
      <p:sp>
        <p:nvSpPr>
          <p:cNvPr id="8" name="Graphique 16">
            <a:extLst>
              <a:ext uri="{FF2B5EF4-FFF2-40B4-BE49-F238E27FC236}">
                <a16:creationId xmlns:a16="http://schemas.microsoft.com/office/drawing/2014/main" id="{47F49168-29B1-4F8A-B6BA-32F8C719C62C}"/>
              </a:ext>
            </a:extLst>
          </p:cNvPr>
          <p:cNvSpPr/>
          <p:nvPr userDrawn="1"/>
        </p:nvSpPr>
        <p:spPr>
          <a:xfrm>
            <a:off x="-345903" y="-475319"/>
            <a:ext cx="1365097" cy="1365211"/>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9" name="Cercle : creux 8">
            <a:extLst>
              <a:ext uri="{FF2B5EF4-FFF2-40B4-BE49-F238E27FC236}">
                <a16:creationId xmlns:a16="http://schemas.microsoft.com/office/drawing/2014/main" id="{A8FC4162-A5D7-4D3D-8E74-F288DA1D75AC}"/>
              </a:ext>
            </a:extLst>
          </p:cNvPr>
          <p:cNvSpPr/>
          <p:nvPr userDrawn="1"/>
        </p:nvSpPr>
        <p:spPr>
          <a:xfrm rot="5400000">
            <a:off x="373467" y="695350"/>
            <a:ext cx="343398" cy="343398"/>
          </a:xfrm>
          <a:prstGeom prst="donut">
            <a:avLst>
              <a:gd name="adj" fmla="val 15438"/>
            </a:avLst>
          </a:prstGeom>
          <a:solidFill>
            <a:srgbClr val="EEA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917073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3D06372F-CEC6-4300-A4C7-A0F78EC377E0}"/>
              </a:ext>
            </a:extLst>
          </p:cNvPr>
          <p:cNvSpPr>
            <a:spLocks noGrp="1"/>
          </p:cNvSpPr>
          <p:nvPr>
            <p:ph type="dt" sz="half" idx="2"/>
          </p:nvPr>
        </p:nvSpPr>
        <p:spPr>
          <a:xfrm>
            <a:off x="0" y="6482571"/>
            <a:ext cx="2743200" cy="365125"/>
          </a:xfrm>
          <a:prstGeom prst="rect">
            <a:avLst/>
          </a:prstGeom>
        </p:spPr>
        <p:txBody>
          <a:bodyPr/>
          <a:lstStyle>
            <a:lvl1pPr>
              <a:defRPr sz="1000"/>
            </a:lvl1pPr>
          </a:lstStyle>
          <a:p>
            <a:fld id="{A13B628B-AAC5-479A-B9C7-79F26C341BAD}" type="datetime1">
              <a:rPr lang="fr-FR" smtClean="0"/>
              <a:t>26/03/2025</a:t>
            </a:fld>
            <a:endParaRPr lang="fr-FR"/>
          </a:p>
        </p:txBody>
      </p:sp>
      <p:sp>
        <p:nvSpPr>
          <p:cNvPr id="3" name="Espace réservé du numéro de diapositive 5">
            <a:extLst>
              <a:ext uri="{FF2B5EF4-FFF2-40B4-BE49-F238E27FC236}">
                <a16:creationId xmlns:a16="http://schemas.microsoft.com/office/drawing/2014/main" id="{5C59FDEF-51EE-48C0-B786-7ABCB8D19684}"/>
              </a:ext>
            </a:extLst>
          </p:cNvPr>
          <p:cNvSpPr>
            <a:spLocks noGrp="1"/>
          </p:cNvSpPr>
          <p:nvPr>
            <p:ph type="sldNum" sz="quarter" idx="4"/>
          </p:nvPr>
        </p:nvSpPr>
        <p:spPr>
          <a:xfrm>
            <a:off x="11631484" y="6483486"/>
            <a:ext cx="515636" cy="365125"/>
          </a:xfrm>
          <a:prstGeom prst="rect">
            <a:avLst/>
          </a:prstGeom>
        </p:spPr>
        <p:txBody>
          <a:bodyPr/>
          <a:lstStyle>
            <a:lvl1pPr algn="r">
              <a:defRPr sz="1000"/>
            </a:lvl1pPr>
          </a:lstStyle>
          <a:p>
            <a:fld id="{FB94AB42-2B08-4D63-81D3-FCA18C47D1A0}" type="slidenum">
              <a:rPr lang="fr-FR" smtClean="0"/>
              <a:pPr/>
              <a:t>‹N°›</a:t>
            </a:fld>
            <a:endParaRPr lang="fr-FR"/>
          </a:p>
        </p:txBody>
      </p:sp>
    </p:spTree>
    <p:extLst>
      <p:ext uri="{BB962C8B-B14F-4D97-AF65-F5344CB8AC3E}">
        <p14:creationId xmlns:p14="http://schemas.microsoft.com/office/powerpoint/2010/main" val="1213902956"/>
      </p:ext>
    </p:extLst>
  </p:cSld>
  <p:clrMap bg1="lt1" tx1="dk1" bg2="lt2" tx2="dk2" accent1="accent1" accent2="accent2" accent3="accent3" accent4="accent4" accent5="accent5" accent6="accent6" hlink="hlink" folHlink="folHlink"/>
  <p:sldLayoutIdLst>
    <p:sldLayoutId id="214748365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space réservé du numéro de diapositive 4">
            <a:extLst>
              <a:ext uri="{FF2B5EF4-FFF2-40B4-BE49-F238E27FC236}">
                <a16:creationId xmlns:a16="http://schemas.microsoft.com/office/drawing/2014/main" id="{713E7D78-56F2-4B43-95DA-74F225A1E39E}"/>
              </a:ext>
            </a:extLst>
          </p:cNvPr>
          <p:cNvSpPr>
            <a:spLocks noGrp="1"/>
          </p:cNvSpPr>
          <p:nvPr>
            <p:ph type="sldNum" sz="quarter" idx="4"/>
          </p:nvPr>
        </p:nvSpPr>
        <p:spPr>
          <a:xfrm>
            <a:off x="11384598" y="6342586"/>
            <a:ext cx="472440" cy="365125"/>
          </a:xfrm>
          <a:prstGeom prst="rect">
            <a:avLst/>
          </a:prstGeom>
        </p:spPr>
        <p:txBody>
          <a:bodyPr anchor="ctr"/>
          <a:lstStyle>
            <a:lvl1pPr algn="ctr">
              <a:defRPr sz="800" b="0" i="0">
                <a:solidFill>
                  <a:schemeClr val="tx2"/>
                </a:solidFill>
                <a:latin typeface="+mn-lt"/>
              </a:defRPr>
            </a:lvl1pPr>
          </a:lstStyle>
          <a:p>
            <a:fld id="{09EDC5A7-AAAA-874C-81C4-A902551AA758}" type="slidenum">
              <a:rPr lang="fr-FR" smtClean="0"/>
              <a:pPr/>
              <a:t>‹N°›</a:t>
            </a:fld>
            <a:endParaRPr lang="fr-FR"/>
          </a:p>
        </p:txBody>
      </p:sp>
      <p:grpSp>
        <p:nvGrpSpPr>
          <p:cNvPr id="4" name="Groupe 3">
            <a:extLst>
              <a:ext uri="{FF2B5EF4-FFF2-40B4-BE49-F238E27FC236}">
                <a16:creationId xmlns:a16="http://schemas.microsoft.com/office/drawing/2014/main" id="{8921187A-6D7B-4CB7-AC04-D1AE264FA6D5}"/>
              </a:ext>
            </a:extLst>
          </p:cNvPr>
          <p:cNvGrpSpPr/>
          <p:nvPr userDrawn="1"/>
        </p:nvGrpSpPr>
        <p:grpSpPr>
          <a:xfrm>
            <a:off x="225264" y="6372225"/>
            <a:ext cx="579478" cy="191704"/>
            <a:chOff x="2801866" y="2335655"/>
            <a:chExt cx="6595470" cy="2181929"/>
          </a:xfrm>
        </p:grpSpPr>
        <p:sp>
          <p:nvSpPr>
            <p:cNvPr id="5" name="Forme libre : forme 4">
              <a:extLst>
                <a:ext uri="{FF2B5EF4-FFF2-40B4-BE49-F238E27FC236}">
                  <a16:creationId xmlns:a16="http://schemas.microsoft.com/office/drawing/2014/main" id="{E9431531-0F51-40BE-9210-B01F1596B65E}"/>
                </a:ext>
              </a:extLst>
            </p:cNvPr>
            <p:cNvSpPr/>
            <p:nvPr/>
          </p:nvSpPr>
          <p:spPr>
            <a:xfrm>
              <a:off x="6470690" y="2339774"/>
              <a:ext cx="1090704" cy="2177810"/>
            </a:xfrm>
            <a:custGeom>
              <a:avLst/>
              <a:gdLst>
                <a:gd name="connsiteX0" fmla="*/ -221 w 906923"/>
                <a:gd name="connsiteY0" fmla="*/ 37237 h 1810854"/>
                <a:gd name="connsiteX1" fmla="*/ -221 w 906923"/>
                <a:gd name="connsiteY1" fmla="*/ 240384 h 1810854"/>
                <a:gd name="connsiteX2" fmla="*/ 34645 w 906923"/>
                <a:gd name="connsiteY2" fmla="*/ 277639 h 1810854"/>
                <a:gd name="connsiteX3" fmla="*/ 627214 w 906923"/>
                <a:gd name="connsiteY3" fmla="*/ 939967 h 1810854"/>
                <a:gd name="connsiteX4" fmla="*/ 335217 w 906923"/>
                <a:gd name="connsiteY4" fmla="*/ 1436489 h 1810854"/>
                <a:gd name="connsiteX5" fmla="*/ 283369 w 906923"/>
                <a:gd name="connsiteY5" fmla="*/ 1425129 h 1810854"/>
                <a:gd name="connsiteX6" fmla="*/ 277436 w 906923"/>
                <a:gd name="connsiteY6" fmla="*/ 1404857 h 1810854"/>
                <a:gd name="connsiteX7" fmla="*/ 277436 w 906923"/>
                <a:gd name="connsiteY7" fmla="*/ 813552 h 1810854"/>
                <a:gd name="connsiteX8" fmla="*/ 240040 w 906923"/>
                <a:gd name="connsiteY8" fmla="*/ 776157 h 1810854"/>
                <a:gd name="connsiteX9" fmla="*/ 37316 w 906923"/>
                <a:gd name="connsiteY9" fmla="*/ 776157 h 1810854"/>
                <a:gd name="connsiteX10" fmla="*/ -80 w 906923"/>
                <a:gd name="connsiteY10" fmla="*/ 813552 h 1810854"/>
                <a:gd name="connsiteX11" fmla="*/ -80 w 906923"/>
                <a:gd name="connsiteY11" fmla="*/ 1773192 h 1810854"/>
                <a:gd name="connsiteX12" fmla="*/ 37541 w 906923"/>
                <a:gd name="connsiteY12" fmla="*/ 1810644 h 1810854"/>
                <a:gd name="connsiteX13" fmla="*/ 39565 w 906923"/>
                <a:gd name="connsiteY13" fmla="*/ 1810587 h 1810854"/>
                <a:gd name="connsiteX14" fmla="*/ 905842 w 906923"/>
                <a:gd name="connsiteY14" fmla="*/ 866117 h 1810854"/>
                <a:gd name="connsiteX15" fmla="*/ 39565 w 906923"/>
                <a:gd name="connsiteY15" fmla="*/ -159 h 1810854"/>
                <a:gd name="connsiteX16" fmla="*/ -24 w 906923"/>
                <a:gd name="connsiteY16" fmla="*/ 35494 h 1810854"/>
                <a:gd name="connsiteX17" fmla="*/ -80 w 906923"/>
                <a:gd name="connsiteY17" fmla="*/ 37237 h 18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6923" h="1810854">
                  <a:moveTo>
                    <a:pt x="-221" y="37237"/>
                  </a:moveTo>
                  <a:lnTo>
                    <a:pt x="-221" y="240384"/>
                  </a:lnTo>
                  <a:cubicBezTo>
                    <a:pt x="-333" y="260094"/>
                    <a:pt x="14976" y="276444"/>
                    <a:pt x="34645" y="277639"/>
                  </a:cubicBezTo>
                  <a:cubicBezTo>
                    <a:pt x="381175" y="296899"/>
                    <a:pt x="646475" y="593437"/>
                    <a:pt x="627214" y="939967"/>
                  </a:cubicBezTo>
                  <a:cubicBezTo>
                    <a:pt x="615939" y="1142959"/>
                    <a:pt x="507140" y="1327956"/>
                    <a:pt x="335217" y="1436489"/>
                  </a:cubicBezTo>
                  <a:cubicBezTo>
                    <a:pt x="317757" y="1447665"/>
                    <a:pt x="294546" y="1442576"/>
                    <a:pt x="283369" y="1425129"/>
                  </a:cubicBezTo>
                  <a:cubicBezTo>
                    <a:pt x="279489" y="1419070"/>
                    <a:pt x="277436" y="1412041"/>
                    <a:pt x="277436" y="1404857"/>
                  </a:cubicBezTo>
                  <a:lnTo>
                    <a:pt x="277436" y="813552"/>
                  </a:lnTo>
                  <a:cubicBezTo>
                    <a:pt x="277436" y="792900"/>
                    <a:pt x="260692" y="776157"/>
                    <a:pt x="240040" y="776157"/>
                  </a:cubicBezTo>
                  <a:lnTo>
                    <a:pt x="37316" y="776157"/>
                  </a:lnTo>
                  <a:cubicBezTo>
                    <a:pt x="16663" y="776157"/>
                    <a:pt x="-80" y="792900"/>
                    <a:pt x="-80" y="813552"/>
                  </a:cubicBezTo>
                  <a:lnTo>
                    <a:pt x="-80" y="1773192"/>
                  </a:lnTo>
                  <a:cubicBezTo>
                    <a:pt x="-38" y="1793928"/>
                    <a:pt x="16804" y="1810686"/>
                    <a:pt x="37541" y="1810644"/>
                  </a:cubicBezTo>
                  <a:cubicBezTo>
                    <a:pt x="38215" y="1810644"/>
                    <a:pt x="38890" y="1810630"/>
                    <a:pt x="39565" y="1810587"/>
                  </a:cubicBezTo>
                  <a:cubicBezTo>
                    <a:pt x="539587" y="1788993"/>
                    <a:pt x="927436" y="1366153"/>
                    <a:pt x="905842" y="866117"/>
                  </a:cubicBezTo>
                  <a:cubicBezTo>
                    <a:pt x="885569" y="396350"/>
                    <a:pt x="509347" y="20128"/>
                    <a:pt x="39565" y="-159"/>
                  </a:cubicBezTo>
                  <a:cubicBezTo>
                    <a:pt x="18786" y="-1241"/>
                    <a:pt x="1058" y="14715"/>
                    <a:pt x="-24" y="35494"/>
                  </a:cubicBezTo>
                  <a:cubicBezTo>
                    <a:pt x="-67" y="36070"/>
                    <a:pt x="-80" y="36661"/>
                    <a:pt x="-80" y="37237"/>
                  </a:cubicBezTo>
                </a:path>
              </a:pathLst>
            </a:custGeom>
            <a:solidFill>
              <a:schemeClr val="tx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6" name="Forme libre : forme 5">
              <a:extLst>
                <a:ext uri="{FF2B5EF4-FFF2-40B4-BE49-F238E27FC236}">
                  <a16:creationId xmlns:a16="http://schemas.microsoft.com/office/drawing/2014/main" id="{F132A5FF-7650-4317-9528-682492D261D5}"/>
                </a:ext>
              </a:extLst>
            </p:cNvPr>
            <p:cNvSpPr/>
            <p:nvPr/>
          </p:nvSpPr>
          <p:spPr>
            <a:xfrm>
              <a:off x="4638295" y="2340563"/>
              <a:ext cx="1090870" cy="2166470"/>
            </a:xfrm>
            <a:custGeom>
              <a:avLst/>
              <a:gdLst>
                <a:gd name="connsiteX0" fmla="*/ 428847 w 907061"/>
                <a:gd name="connsiteY0" fmla="*/ 1014496 h 1801425"/>
                <a:gd name="connsiteX1" fmla="*/ 459143 w 907061"/>
                <a:gd name="connsiteY1" fmla="*/ 1050852 h 1801425"/>
                <a:gd name="connsiteX2" fmla="*/ 464415 w 907061"/>
                <a:gd name="connsiteY2" fmla="*/ 1050908 h 1801425"/>
                <a:gd name="connsiteX3" fmla="*/ 796901 w 907061"/>
                <a:gd name="connsiteY3" fmla="*/ 1050908 h 1801425"/>
                <a:gd name="connsiteX4" fmla="*/ 832048 w 907061"/>
                <a:gd name="connsiteY4" fmla="*/ 1013540 h 1801425"/>
                <a:gd name="connsiteX5" fmla="*/ 832048 w 907061"/>
                <a:gd name="connsiteY5" fmla="*/ 1013512 h 1801425"/>
                <a:gd name="connsiteX6" fmla="*/ 832048 w 907061"/>
                <a:gd name="connsiteY6" fmla="*/ 810646 h 1801425"/>
                <a:gd name="connsiteX7" fmla="*/ 796930 w 907061"/>
                <a:gd name="connsiteY7" fmla="*/ 773251 h 1801425"/>
                <a:gd name="connsiteX8" fmla="*/ 796901 w 907061"/>
                <a:gd name="connsiteY8" fmla="*/ 773251 h 1801425"/>
                <a:gd name="connsiteX9" fmla="*/ 460901 w 907061"/>
                <a:gd name="connsiteY9" fmla="*/ 773251 h 1801425"/>
                <a:gd name="connsiteX10" fmla="*/ 428566 w 907061"/>
                <a:gd name="connsiteY10" fmla="*/ 806977 h 1801425"/>
                <a:gd name="connsiteX11" fmla="*/ 428847 w 907061"/>
                <a:gd name="connsiteY11" fmla="*/ 810646 h 1801425"/>
                <a:gd name="connsiteX12" fmla="*/ 906840 w 907061"/>
                <a:gd name="connsiteY12" fmla="*/ 239727 h 1801425"/>
                <a:gd name="connsiteX13" fmla="*/ 906840 w 907061"/>
                <a:gd name="connsiteY13" fmla="*/ 36580 h 1801425"/>
                <a:gd name="connsiteX14" fmla="*/ 868010 w 907061"/>
                <a:gd name="connsiteY14" fmla="*/ -197 h 1801425"/>
                <a:gd name="connsiteX15" fmla="*/ 866351 w 907061"/>
                <a:gd name="connsiteY15" fmla="*/ -113 h 1801425"/>
                <a:gd name="connsiteX16" fmla="*/ -222 w 907061"/>
                <a:gd name="connsiteY16" fmla="*/ 685946 h 1801425"/>
                <a:gd name="connsiteX17" fmla="*/ -222 w 907061"/>
                <a:gd name="connsiteY17" fmla="*/ 1763819 h 1801425"/>
                <a:gd name="connsiteX18" fmla="*/ 37315 w 907061"/>
                <a:gd name="connsiteY18" fmla="*/ 1801215 h 1801425"/>
                <a:gd name="connsiteX19" fmla="*/ 240040 w 907061"/>
                <a:gd name="connsiteY19" fmla="*/ 1801215 h 1801425"/>
                <a:gd name="connsiteX20" fmla="*/ 277436 w 907061"/>
                <a:gd name="connsiteY20" fmla="*/ 1763819 h 1801425"/>
                <a:gd name="connsiteX21" fmla="*/ 277436 w 907061"/>
                <a:gd name="connsiteY21" fmla="*/ 735855 h 1801425"/>
                <a:gd name="connsiteX22" fmla="*/ 871131 w 907061"/>
                <a:gd name="connsiteY22" fmla="*/ 276982 h 1801425"/>
                <a:gd name="connsiteX23" fmla="*/ 906136 w 907061"/>
                <a:gd name="connsiteY23" fmla="*/ 239727 h 18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061" h="1801425">
                  <a:moveTo>
                    <a:pt x="428847" y="1014496"/>
                  </a:moveTo>
                  <a:cubicBezTo>
                    <a:pt x="427174" y="1032899"/>
                    <a:pt x="440741" y="1049178"/>
                    <a:pt x="459143" y="1050852"/>
                  </a:cubicBezTo>
                  <a:cubicBezTo>
                    <a:pt x="460901" y="1051006"/>
                    <a:pt x="462658" y="1051020"/>
                    <a:pt x="464415" y="1050908"/>
                  </a:cubicBezTo>
                  <a:lnTo>
                    <a:pt x="796901" y="1050908"/>
                  </a:lnTo>
                  <a:cubicBezTo>
                    <a:pt x="816921" y="1050303"/>
                    <a:pt x="832666" y="1033573"/>
                    <a:pt x="832048" y="1013540"/>
                  </a:cubicBezTo>
                  <a:cubicBezTo>
                    <a:pt x="832048" y="1013540"/>
                    <a:pt x="832048" y="1013526"/>
                    <a:pt x="832048" y="1013512"/>
                  </a:cubicBezTo>
                  <a:lnTo>
                    <a:pt x="832048" y="810646"/>
                  </a:lnTo>
                  <a:cubicBezTo>
                    <a:pt x="832681" y="790627"/>
                    <a:pt x="816963" y="773883"/>
                    <a:pt x="796930" y="773251"/>
                  </a:cubicBezTo>
                  <a:cubicBezTo>
                    <a:pt x="796930" y="773251"/>
                    <a:pt x="796915" y="773251"/>
                    <a:pt x="796901" y="773251"/>
                  </a:cubicBezTo>
                  <a:lnTo>
                    <a:pt x="460901" y="773251"/>
                  </a:lnTo>
                  <a:cubicBezTo>
                    <a:pt x="442653" y="773630"/>
                    <a:pt x="428186" y="788729"/>
                    <a:pt x="428566" y="806977"/>
                  </a:cubicBezTo>
                  <a:cubicBezTo>
                    <a:pt x="428594" y="808200"/>
                    <a:pt x="428679" y="809423"/>
                    <a:pt x="428847" y="810646"/>
                  </a:cubicBezTo>
                  <a:close/>
                  <a:moveTo>
                    <a:pt x="906840" y="239727"/>
                  </a:moveTo>
                  <a:lnTo>
                    <a:pt x="906840" y="36580"/>
                  </a:lnTo>
                  <a:cubicBezTo>
                    <a:pt x="906277" y="15703"/>
                    <a:pt x="888887" y="-759"/>
                    <a:pt x="868010" y="-197"/>
                  </a:cubicBezTo>
                  <a:cubicBezTo>
                    <a:pt x="867447" y="-183"/>
                    <a:pt x="866899" y="-155"/>
                    <a:pt x="866351" y="-113"/>
                  </a:cubicBezTo>
                  <a:cubicBezTo>
                    <a:pt x="384984" y="20835"/>
                    <a:pt x="-222" y="199660"/>
                    <a:pt x="-222" y="685946"/>
                  </a:cubicBezTo>
                  <a:lnTo>
                    <a:pt x="-222" y="1763819"/>
                  </a:lnTo>
                  <a:cubicBezTo>
                    <a:pt x="-151" y="1784499"/>
                    <a:pt x="16635" y="1801215"/>
                    <a:pt x="37315" y="1801215"/>
                  </a:cubicBezTo>
                  <a:lnTo>
                    <a:pt x="240040" y="1801215"/>
                  </a:lnTo>
                  <a:cubicBezTo>
                    <a:pt x="260692" y="1801215"/>
                    <a:pt x="277436" y="1784471"/>
                    <a:pt x="277436" y="1763819"/>
                  </a:cubicBezTo>
                  <a:lnTo>
                    <a:pt x="277436" y="735855"/>
                  </a:lnTo>
                  <a:cubicBezTo>
                    <a:pt x="277436" y="400979"/>
                    <a:pt x="540754" y="295118"/>
                    <a:pt x="871131" y="276982"/>
                  </a:cubicBezTo>
                  <a:cubicBezTo>
                    <a:pt x="890827" y="275787"/>
                    <a:pt x="906179" y="259451"/>
                    <a:pt x="906136" y="239727"/>
                  </a:cubicBezTo>
                </a:path>
              </a:pathLst>
            </a:custGeom>
            <a:solidFill>
              <a:schemeClr val="accent1"/>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7" name="Forme libre : forme 6">
              <a:extLst>
                <a:ext uri="{FF2B5EF4-FFF2-40B4-BE49-F238E27FC236}">
                  <a16:creationId xmlns:a16="http://schemas.microsoft.com/office/drawing/2014/main" id="{0B1FDBBF-AA59-467F-B3CB-146DAE6C51DF}"/>
                </a:ext>
              </a:extLst>
            </p:cNvPr>
            <p:cNvSpPr/>
            <p:nvPr/>
          </p:nvSpPr>
          <p:spPr>
            <a:xfrm>
              <a:off x="8304246" y="2348220"/>
              <a:ext cx="1093090" cy="2162701"/>
            </a:xfrm>
            <a:custGeom>
              <a:avLst/>
              <a:gdLst>
                <a:gd name="connsiteX0" fmla="*/ -222 w 908907"/>
                <a:gd name="connsiteY0" fmla="*/ 821712 h 1798291"/>
                <a:gd name="connsiteX1" fmla="*/ -222 w 908907"/>
                <a:gd name="connsiteY1" fmla="*/ 1743393 h 1798291"/>
                <a:gd name="connsiteX2" fmla="*/ 37455 w 908907"/>
                <a:gd name="connsiteY2" fmla="*/ 1798081 h 1798291"/>
                <a:gd name="connsiteX3" fmla="*/ 240884 w 908907"/>
                <a:gd name="connsiteY3" fmla="*/ 1798081 h 1798291"/>
                <a:gd name="connsiteX4" fmla="*/ 278420 w 908907"/>
                <a:gd name="connsiteY4" fmla="*/ 1743393 h 1798291"/>
                <a:gd name="connsiteX5" fmla="*/ 278420 w 908907"/>
                <a:gd name="connsiteY5" fmla="*/ 821712 h 1798291"/>
                <a:gd name="connsiteX6" fmla="*/ 240884 w 908907"/>
                <a:gd name="connsiteY6" fmla="*/ 766884 h 1798291"/>
                <a:gd name="connsiteX7" fmla="*/ 37455 w 908907"/>
                <a:gd name="connsiteY7" fmla="*/ 766884 h 1798291"/>
                <a:gd name="connsiteX8" fmla="*/ -222 w 908907"/>
                <a:gd name="connsiteY8" fmla="*/ 821712 h 1798291"/>
                <a:gd name="connsiteX9" fmla="*/ 908527 w 908907"/>
                <a:gd name="connsiteY9" fmla="*/ 760838 h 1798291"/>
                <a:gd name="connsiteX10" fmla="*/ 41814 w 908907"/>
                <a:gd name="connsiteY10" fmla="*/ -12 h 1798291"/>
                <a:gd name="connsiteX11" fmla="*/ 40267 w 908907"/>
                <a:gd name="connsiteY11" fmla="*/ -12 h 1798291"/>
                <a:gd name="connsiteX12" fmla="*/ 3152 w 908907"/>
                <a:gd name="connsiteY12" fmla="*/ 24168 h 1798291"/>
                <a:gd name="connsiteX13" fmla="*/ 4137 w 908907"/>
                <a:gd name="connsiteY13" fmla="*/ 247840 h 1798291"/>
                <a:gd name="connsiteX14" fmla="*/ 40829 w 908907"/>
                <a:gd name="connsiteY14" fmla="*/ 271740 h 1798291"/>
                <a:gd name="connsiteX15" fmla="*/ 651957 w 908907"/>
                <a:gd name="connsiteY15" fmla="*/ 763791 h 1798291"/>
                <a:gd name="connsiteX16" fmla="*/ 442765 w 908907"/>
                <a:gd name="connsiteY16" fmla="*/ 1130158 h 1798291"/>
                <a:gd name="connsiteX17" fmla="*/ 423505 w 908907"/>
                <a:gd name="connsiteY17" fmla="*/ 1165726 h 1798291"/>
                <a:gd name="connsiteX18" fmla="*/ 426035 w 908907"/>
                <a:gd name="connsiteY18" fmla="*/ 1420186 h 1798291"/>
                <a:gd name="connsiteX19" fmla="*/ 446420 w 908907"/>
                <a:gd name="connsiteY19" fmla="*/ 1440571 h 1798291"/>
                <a:gd name="connsiteX20" fmla="*/ 908527 w 908907"/>
                <a:gd name="connsiteY20" fmla="*/ 760276 h 179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907" h="1798291">
                  <a:moveTo>
                    <a:pt x="-222" y="821712"/>
                  </a:moveTo>
                  <a:lnTo>
                    <a:pt x="-222" y="1743393"/>
                  </a:lnTo>
                  <a:cubicBezTo>
                    <a:pt x="-222" y="1773619"/>
                    <a:pt x="16649" y="1798081"/>
                    <a:pt x="37455" y="1798081"/>
                  </a:cubicBezTo>
                  <a:lnTo>
                    <a:pt x="240884" y="1798081"/>
                  </a:lnTo>
                  <a:cubicBezTo>
                    <a:pt x="261550" y="1798081"/>
                    <a:pt x="278420" y="1773619"/>
                    <a:pt x="278420" y="1743393"/>
                  </a:cubicBezTo>
                  <a:lnTo>
                    <a:pt x="278420" y="821712"/>
                  </a:lnTo>
                  <a:cubicBezTo>
                    <a:pt x="278420" y="791486"/>
                    <a:pt x="261550" y="766884"/>
                    <a:pt x="240884" y="766884"/>
                  </a:cubicBezTo>
                  <a:lnTo>
                    <a:pt x="37455" y="766884"/>
                  </a:lnTo>
                  <a:cubicBezTo>
                    <a:pt x="16649" y="766884"/>
                    <a:pt x="-222" y="791486"/>
                    <a:pt x="-222" y="821712"/>
                  </a:cubicBezTo>
                  <a:moveTo>
                    <a:pt x="908527" y="760838"/>
                  </a:moveTo>
                  <a:cubicBezTo>
                    <a:pt x="918648" y="297889"/>
                    <a:pt x="444593" y="-9151"/>
                    <a:pt x="41814" y="-12"/>
                  </a:cubicBezTo>
                  <a:lnTo>
                    <a:pt x="40267" y="-12"/>
                  </a:lnTo>
                  <a:cubicBezTo>
                    <a:pt x="19741" y="-12"/>
                    <a:pt x="3152" y="10953"/>
                    <a:pt x="3152" y="24168"/>
                  </a:cubicBezTo>
                  <a:lnTo>
                    <a:pt x="4137" y="247840"/>
                  </a:lnTo>
                  <a:cubicBezTo>
                    <a:pt x="4137" y="260774"/>
                    <a:pt x="20304" y="272162"/>
                    <a:pt x="40829" y="271740"/>
                  </a:cubicBezTo>
                  <a:cubicBezTo>
                    <a:pt x="401854" y="270616"/>
                    <a:pt x="656175" y="509330"/>
                    <a:pt x="651957" y="763791"/>
                  </a:cubicBezTo>
                  <a:cubicBezTo>
                    <a:pt x="648583" y="920403"/>
                    <a:pt x="570839" y="1015861"/>
                    <a:pt x="442765" y="1130158"/>
                  </a:cubicBezTo>
                  <a:cubicBezTo>
                    <a:pt x="431237" y="1138438"/>
                    <a:pt x="424151" y="1151555"/>
                    <a:pt x="423505" y="1165726"/>
                  </a:cubicBezTo>
                  <a:lnTo>
                    <a:pt x="426035" y="1420186"/>
                  </a:lnTo>
                  <a:cubicBezTo>
                    <a:pt x="426035" y="1437057"/>
                    <a:pt x="429409" y="1448304"/>
                    <a:pt x="446420" y="1440571"/>
                  </a:cubicBezTo>
                  <a:cubicBezTo>
                    <a:pt x="711003" y="1321776"/>
                    <a:pt x="908807" y="1070409"/>
                    <a:pt x="908527" y="760276"/>
                  </a:cubicBezTo>
                </a:path>
              </a:pathLst>
            </a:custGeom>
            <a:solidFill>
              <a:schemeClr val="accent3"/>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pitchFamily="2" charset="0"/>
                <a:ea typeface="+mn-ea"/>
                <a:cs typeface="+mn-cs"/>
              </a:endParaRPr>
            </a:p>
          </p:txBody>
        </p:sp>
        <p:sp>
          <p:nvSpPr>
            <p:cNvPr id="10" name="Forme libre : forme 9">
              <a:extLst>
                <a:ext uri="{FF2B5EF4-FFF2-40B4-BE49-F238E27FC236}">
                  <a16:creationId xmlns:a16="http://schemas.microsoft.com/office/drawing/2014/main" id="{2FDFACEE-9759-493C-86F3-1E4EBC6312A9}"/>
                </a:ext>
              </a:extLst>
            </p:cNvPr>
            <p:cNvSpPr/>
            <p:nvPr/>
          </p:nvSpPr>
          <p:spPr>
            <a:xfrm>
              <a:off x="2801866" y="2335655"/>
              <a:ext cx="1087573" cy="2171378"/>
            </a:xfrm>
            <a:custGeom>
              <a:avLst/>
              <a:gdLst>
                <a:gd name="connsiteX0" fmla="*/ 904099 w 904320"/>
                <a:gd name="connsiteY0" fmla="*/ 1767843 h 1805506"/>
                <a:gd name="connsiteX1" fmla="*/ 866197 w 904320"/>
                <a:gd name="connsiteY1" fmla="*/ 1805295 h 1805506"/>
                <a:gd name="connsiteX2" fmla="*/ 864313 w 904320"/>
                <a:gd name="connsiteY2" fmla="*/ 1805238 h 1805506"/>
                <a:gd name="connsiteX3" fmla="*/ 637 w 904320"/>
                <a:gd name="connsiteY3" fmla="*/ 863510 h 1805506"/>
                <a:gd name="connsiteX4" fmla="*/ 864313 w 904320"/>
                <a:gd name="connsiteY4" fmla="*/ -165 h 1805506"/>
                <a:gd name="connsiteX5" fmla="*/ 903776 w 904320"/>
                <a:gd name="connsiteY5" fmla="*/ 35642 h 1805506"/>
                <a:gd name="connsiteX6" fmla="*/ 903818 w 904320"/>
                <a:gd name="connsiteY6" fmla="*/ 37230 h 1805506"/>
                <a:gd name="connsiteX7" fmla="*/ 903818 w 904320"/>
                <a:gd name="connsiteY7" fmla="*/ 239674 h 1805506"/>
                <a:gd name="connsiteX8" fmla="*/ 869093 w 904320"/>
                <a:gd name="connsiteY8" fmla="*/ 276789 h 1805506"/>
                <a:gd name="connsiteX9" fmla="*/ 281022 w 904320"/>
                <a:gd name="connsiteY9" fmla="*/ 939932 h 1805506"/>
                <a:gd name="connsiteX10" fmla="*/ 869093 w 904320"/>
                <a:gd name="connsiteY10" fmla="*/ 1528003 h 1805506"/>
                <a:gd name="connsiteX11" fmla="*/ 903818 w 904320"/>
                <a:gd name="connsiteY11" fmla="*/ 1565118 h 180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20" h="1805506">
                  <a:moveTo>
                    <a:pt x="904099" y="1767843"/>
                  </a:moveTo>
                  <a:cubicBezTo>
                    <a:pt x="903973" y="1788649"/>
                    <a:pt x="887004" y="1805421"/>
                    <a:pt x="866197" y="1805295"/>
                  </a:cubicBezTo>
                  <a:cubicBezTo>
                    <a:pt x="865564" y="1805295"/>
                    <a:pt x="864946" y="1805281"/>
                    <a:pt x="864313" y="1805238"/>
                  </a:cubicBezTo>
                  <a:cubicBezTo>
                    <a:pt x="365767" y="1783687"/>
                    <a:pt x="-20914" y="1362056"/>
                    <a:pt x="637" y="863510"/>
                  </a:cubicBezTo>
                  <a:cubicBezTo>
                    <a:pt x="20896" y="395162"/>
                    <a:pt x="395965" y="20093"/>
                    <a:pt x="864313" y="-165"/>
                  </a:cubicBezTo>
                  <a:cubicBezTo>
                    <a:pt x="885092" y="-1178"/>
                    <a:pt x="902763" y="14849"/>
                    <a:pt x="903776" y="35642"/>
                  </a:cubicBezTo>
                  <a:cubicBezTo>
                    <a:pt x="903804" y="36162"/>
                    <a:pt x="903818" y="36696"/>
                    <a:pt x="903818" y="37230"/>
                  </a:cubicBezTo>
                  <a:lnTo>
                    <a:pt x="903818" y="239674"/>
                  </a:lnTo>
                  <a:cubicBezTo>
                    <a:pt x="903930" y="259300"/>
                    <a:pt x="888691" y="275594"/>
                    <a:pt x="869093" y="276789"/>
                  </a:cubicBezTo>
                  <a:cubicBezTo>
                    <a:pt x="523575" y="297511"/>
                    <a:pt x="260286" y="594414"/>
                    <a:pt x="281022" y="939932"/>
                  </a:cubicBezTo>
                  <a:cubicBezTo>
                    <a:pt x="300001" y="1256518"/>
                    <a:pt x="552508" y="1509010"/>
                    <a:pt x="869093" y="1528003"/>
                  </a:cubicBezTo>
                  <a:cubicBezTo>
                    <a:pt x="888691" y="1529198"/>
                    <a:pt x="903930" y="1545492"/>
                    <a:pt x="903818" y="1565118"/>
                  </a:cubicBezTo>
                  <a:close/>
                </a:path>
              </a:pathLst>
            </a:custGeom>
            <a:solidFill>
              <a:schemeClr val="bg2"/>
            </a:solidFill>
            <a:ln w="140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bg2"/>
                </a:solidFill>
                <a:effectLst/>
                <a:uLnTx/>
                <a:uFillTx/>
                <a:latin typeface="Open Sans" pitchFamily="2" charset="0"/>
                <a:ea typeface="+mn-ea"/>
                <a:cs typeface="+mn-cs"/>
              </a:endParaRPr>
            </a:p>
          </p:txBody>
        </p:sp>
      </p:grpSp>
      <p:sp>
        <p:nvSpPr>
          <p:cNvPr id="11" name="Espace réservé de la date 3">
            <a:extLst>
              <a:ext uri="{FF2B5EF4-FFF2-40B4-BE49-F238E27FC236}">
                <a16:creationId xmlns:a16="http://schemas.microsoft.com/office/drawing/2014/main" id="{496A4557-5DB9-4A88-8DD7-63982D8F191F}"/>
              </a:ext>
            </a:extLst>
          </p:cNvPr>
          <p:cNvSpPr>
            <a:spLocks noGrp="1"/>
          </p:cNvSpPr>
          <p:nvPr>
            <p:ph type="dt" sz="half" idx="2"/>
          </p:nvPr>
        </p:nvSpPr>
        <p:spPr>
          <a:xfrm>
            <a:off x="894910" y="6418371"/>
            <a:ext cx="2743200" cy="365125"/>
          </a:xfrm>
          <a:prstGeom prst="rect">
            <a:avLst/>
          </a:prstGeom>
        </p:spPr>
        <p:txBody>
          <a:bodyPr/>
          <a:lstStyle>
            <a:lvl1pPr>
              <a:defRPr sz="800">
                <a:solidFill>
                  <a:schemeClr val="tx2"/>
                </a:solidFill>
              </a:defRPr>
            </a:lvl1pPr>
          </a:lstStyle>
          <a:p>
            <a:fld id="{61C9DA13-FB07-413E-A0CD-8C5A66CECB08}" type="datetime1">
              <a:rPr lang="fr-FR" smtClean="0"/>
              <a:t>26/03/2025</a:t>
            </a:fld>
            <a:endParaRPr lang="fr-FR"/>
          </a:p>
        </p:txBody>
      </p:sp>
    </p:spTree>
    <p:extLst>
      <p:ext uri="{BB962C8B-B14F-4D97-AF65-F5344CB8AC3E}">
        <p14:creationId xmlns:p14="http://schemas.microsoft.com/office/powerpoint/2010/main" val="1834026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1" r:id="rId4"/>
    <p:sldLayoutId id="2147483663" r:id="rId5"/>
    <p:sldLayoutId id="2147483664" r:id="rId6"/>
    <p:sldLayoutId id="2147483649" r:id="rId7"/>
    <p:sldLayoutId id="2147483654" r:id="rId8"/>
    <p:sldLayoutId id="2147483665" r:id="rId9"/>
    <p:sldLayoutId id="2147483655" r:id="rId10"/>
    <p:sldLayoutId id="214748368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469" userDrawn="1">
          <p15:clr>
            <a:srgbClr val="F26B43"/>
          </p15:clr>
        </p15:guide>
        <p15:guide id="4" pos="211" userDrawn="1">
          <p15:clr>
            <a:srgbClr val="F26B43"/>
          </p15:clr>
        </p15:guide>
        <p15:guide id="5" orient="horz" pos="41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994C0C1-4AC7-4C8E-A8B1-9FABD2EA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27DD1CE-013D-40E5-A174-FDA3907E6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8EBFC54-C869-4E27-9215-BA700B0AF8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35F3B-F1DC-424C-8B26-9891AE6233B0}"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13CA6423-0DF8-4D11-A897-A663607B1D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BD1457F-3EB0-46D1-8498-BB3C60269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C7E17-46BF-4264-92DE-AFA07B11B211}" type="slidenum">
              <a:rPr lang="fr-FR" smtClean="0"/>
              <a:t>‹N°›</a:t>
            </a:fld>
            <a:endParaRPr lang="fr-FR"/>
          </a:p>
        </p:txBody>
      </p:sp>
    </p:spTree>
    <p:extLst>
      <p:ext uri="{BB962C8B-B14F-4D97-AF65-F5344CB8AC3E}">
        <p14:creationId xmlns:p14="http://schemas.microsoft.com/office/powerpoint/2010/main" val="302854639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6.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sv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77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A97E9-AD43-F346-A748-9E372F89C651}"/>
              </a:ext>
            </a:extLst>
          </p:cNvPr>
          <p:cNvSpPr>
            <a:spLocks noGrp="1"/>
          </p:cNvSpPr>
          <p:nvPr>
            <p:ph type="title"/>
          </p:nvPr>
        </p:nvSpPr>
        <p:spPr/>
        <p:txBody>
          <a:bodyPr/>
          <a:lstStyle/>
          <a:p>
            <a:pPr>
              <a:lnSpc>
                <a:spcPct val="100000"/>
              </a:lnSpc>
            </a:pPr>
            <a:r>
              <a:rPr lang="fr-FR"/>
              <a:t>NOTRE </a:t>
            </a:r>
            <a:r>
              <a:rPr lang="fr-FR" b="1">
                <a:latin typeface="+mn-lt"/>
              </a:rPr>
              <a:t>MÉTIER </a:t>
            </a:r>
          </a:p>
        </p:txBody>
      </p:sp>
      <p:sp>
        <p:nvSpPr>
          <p:cNvPr id="3" name="Espace réservé du numéro de diapositive 2">
            <a:extLst>
              <a:ext uri="{FF2B5EF4-FFF2-40B4-BE49-F238E27FC236}">
                <a16:creationId xmlns:a16="http://schemas.microsoft.com/office/drawing/2014/main" id="{8E01854F-8618-1743-A946-1C6C2E1F741D}"/>
              </a:ext>
            </a:extLst>
          </p:cNvPr>
          <p:cNvSpPr>
            <a:spLocks noGrp="1"/>
          </p:cNvSpPr>
          <p:nvPr>
            <p:ph type="sldNum" sz="quarter" idx="12"/>
          </p:nvPr>
        </p:nvSpPr>
        <p:spPr/>
        <p:txBody>
          <a:bodyPr/>
          <a:lstStyle/>
          <a:p>
            <a:fld id="{09EDC5A7-AAAA-874C-81C4-A902551AA758}" type="slidenum">
              <a:rPr lang="fr-FR" smtClean="0"/>
              <a:pPr/>
              <a:t>11</a:t>
            </a:fld>
            <a:endParaRPr lang="fr-FR"/>
          </a:p>
        </p:txBody>
      </p:sp>
      <p:sp>
        <p:nvSpPr>
          <p:cNvPr id="41" name="Forme libre : forme 40">
            <a:extLst>
              <a:ext uri="{FF2B5EF4-FFF2-40B4-BE49-F238E27FC236}">
                <a16:creationId xmlns:a16="http://schemas.microsoft.com/office/drawing/2014/main" id="{1B645153-750D-44FD-B49A-60ECC3E65E2E}"/>
              </a:ext>
            </a:extLst>
          </p:cNvPr>
          <p:cNvSpPr/>
          <p:nvPr/>
        </p:nvSpPr>
        <p:spPr>
          <a:xfrm rot="5400000">
            <a:off x="6303680" y="3608775"/>
            <a:ext cx="2276043" cy="2276108"/>
          </a:xfrm>
          <a:custGeom>
            <a:avLst/>
            <a:gdLst>
              <a:gd name="connsiteX0" fmla="*/ -1029 w 2531767"/>
              <a:gd name="connsiteY0" fmla="*/ 774922 h 2531839"/>
              <a:gd name="connsiteX1" fmla="*/ 1755588 w 2531767"/>
              <a:gd name="connsiteY1" fmla="*/ 2531611 h 2531839"/>
              <a:gd name="connsiteX2" fmla="*/ 2530739 w 2531767"/>
              <a:gd name="connsiteY2" fmla="*/ 2531611 h 2531839"/>
              <a:gd name="connsiteX3" fmla="*/ -1029 w 2531767"/>
              <a:gd name="connsiteY3" fmla="*/ -228 h 2531839"/>
            </a:gdLst>
            <a:ahLst/>
            <a:cxnLst>
              <a:cxn ang="0">
                <a:pos x="connsiteX0" y="connsiteY0"/>
              </a:cxn>
              <a:cxn ang="0">
                <a:pos x="connsiteX1" y="connsiteY1"/>
              </a:cxn>
              <a:cxn ang="0">
                <a:pos x="connsiteX2" y="connsiteY2"/>
              </a:cxn>
              <a:cxn ang="0">
                <a:pos x="connsiteX3" y="connsiteY3"/>
              </a:cxn>
            </a:cxnLst>
            <a:rect l="l" t="t" r="r" b="b"/>
            <a:pathLst>
              <a:path w="2531767" h="2531839">
                <a:moveTo>
                  <a:pt x="-1029" y="774922"/>
                </a:moveTo>
                <a:cubicBezTo>
                  <a:pt x="952253" y="812209"/>
                  <a:pt x="1718301" y="1578257"/>
                  <a:pt x="1755588" y="2531611"/>
                </a:cubicBezTo>
                <a:lnTo>
                  <a:pt x="2530739" y="2531611"/>
                </a:lnTo>
                <a:cubicBezTo>
                  <a:pt x="2492870" y="1150409"/>
                  <a:pt x="1380101" y="37713"/>
                  <a:pt x="-1029" y="-228"/>
                </a:cubicBezTo>
                <a:close/>
              </a:path>
            </a:pathLst>
          </a:custGeom>
          <a:solidFill>
            <a:srgbClr val="4386BD"/>
          </a:solidFill>
          <a:ln w="7274"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53A32133-FDB3-4A2C-84B8-94529655AB77}"/>
              </a:ext>
            </a:extLst>
          </p:cNvPr>
          <p:cNvSpPr/>
          <p:nvPr/>
        </p:nvSpPr>
        <p:spPr>
          <a:xfrm rot="5400000">
            <a:off x="6303648" y="1201761"/>
            <a:ext cx="2276108" cy="2276108"/>
          </a:xfrm>
          <a:custGeom>
            <a:avLst/>
            <a:gdLst>
              <a:gd name="connsiteX0" fmla="*/ 774122 w 2531839"/>
              <a:gd name="connsiteY0" fmla="*/ 2531611 h 2531839"/>
              <a:gd name="connsiteX1" fmla="*/ 2530811 w 2531839"/>
              <a:gd name="connsiteY1" fmla="*/ 774922 h 2531839"/>
              <a:gd name="connsiteX2" fmla="*/ 2530811 w 2531839"/>
              <a:gd name="connsiteY2" fmla="*/ -228 h 2531839"/>
              <a:gd name="connsiteX3" fmla="*/ -1029 w 2531839"/>
              <a:gd name="connsiteY3" fmla="*/ 2531611 h 2531839"/>
            </a:gdLst>
            <a:ahLst/>
            <a:cxnLst>
              <a:cxn ang="0">
                <a:pos x="connsiteX0" y="connsiteY0"/>
              </a:cxn>
              <a:cxn ang="0">
                <a:pos x="connsiteX1" y="connsiteY1"/>
              </a:cxn>
              <a:cxn ang="0">
                <a:pos x="connsiteX2" y="connsiteY2"/>
              </a:cxn>
              <a:cxn ang="0">
                <a:pos x="connsiteX3" y="connsiteY3"/>
              </a:cxn>
            </a:cxnLst>
            <a:rect l="l" t="t" r="r" b="b"/>
            <a:pathLst>
              <a:path w="2531839" h="2531839">
                <a:moveTo>
                  <a:pt x="774122" y="2531611"/>
                </a:moveTo>
                <a:cubicBezTo>
                  <a:pt x="811408" y="1578257"/>
                  <a:pt x="1577457" y="812209"/>
                  <a:pt x="2530811" y="774922"/>
                </a:cubicBezTo>
                <a:lnTo>
                  <a:pt x="2530811" y="-228"/>
                </a:lnTo>
                <a:cubicBezTo>
                  <a:pt x="1149609" y="37713"/>
                  <a:pt x="36913" y="1150409"/>
                  <a:pt x="-1029" y="2531611"/>
                </a:cubicBezTo>
                <a:close/>
              </a:path>
            </a:pathLst>
          </a:custGeom>
          <a:solidFill>
            <a:srgbClr val="FFCC00"/>
          </a:solidFill>
          <a:ln w="7274"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7C6CFBFC-CF04-4E75-97AD-90377E112128}"/>
              </a:ext>
            </a:extLst>
          </p:cNvPr>
          <p:cNvSpPr/>
          <p:nvPr/>
        </p:nvSpPr>
        <p:spPr>
          <a:xfrm rot="5400000">
            <a:off x="3896635" y="1201794"/>
            <a:ext cx="2276108" cy="2276042"/>
          </a:xfrm>
          <a:custGeom>
            <a:avLst/>
            <a:gdLst>
              <a:gd name="connsiteX0" fmla="*/ 2530811 w 2531839"/>
              <a:gd name="connsiteY0" fmla="*/ 1756460 h 2531765"/>
              <a:gd name="connsiteX1" fmla="*/ 774122 w 2531839"/>
              <a:gd name="connsiteY1" fmla="*/ -228 h 2531765"/>
              <a:gd name="connsiteX2" fmla="*/ -1029 w 2531839"/>
              <a:gd name="connsiteY2" fmla="*/ -228 h 2531765"/>
              <a:gd name="connsiteX3" fmla="*/ 2530811 w 2531839"/>
              <a:gd name="connsiteY3" fmla="*/ 2531538 h 2531765"/>
            </a:gdLst>
            <a:ahLst/>
            <a:cxnLst>
              <a:cxn ang="0">
                <a:pos x="connsiteX0" y="connsiteY0"/>
              </a:cxn>
              <a:cxn ang="0">
                <a:pos x="connsiteX1" y="connsiteY1"/>
              </a:cxn>
              <a:cxn ang="0">
                <a:pos x="connsiteX2" y="connsiteY2"/>
              </a:cxn>
              <a:cxn ang="0">
                <a:pos x="connsiteX3" y="connsiteY3"/>
              </a:cxn>
            </a:cxnLst>
            <a:rect l="l" t="t" r="r" b="b"/>
            <a:pathLst>
              <a:path w="2531839" h="2531765">
                <a:moveTo>
                  <a:pt x="2530811" y="1756460"/>
                </a:moveTo>
                <a:cubicBezTo>
                  <a:pt x="1577457" y="1719173"/>
                  <a:pt x="811408" y="953125"/>
                  <a:pt x="774122" y="-228"/>
                </a:cubicBezTo>
                <a:lnTo>
                  <a:pt x="-1029" y="-228"/>
                </a:lnTo>
                <a:cubicBezTo>
                  <a:pt x="36913" y="1380973"/>
                  <a:pt x="1149609" y="2493668"/>
                  <a:pt x="2530811" y="2531538"/>
                </a:cubicBezTo>
                <a:close/>
              </a:path>
            </a:pathLst>
          </a:custGeom>
          <a:solidFill>
            <a:srgbClr val="EEAB33"/>
          </a:solidFill>
          <a:ln w="7274"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823CE901-A5F1-478C-90E6-ABF061826D00}"/>
              </a:ext>
            </a:extLst>
          </p:cNvPr>
          <p:cNvSpPr/>
          <p:nvPr/>
        </p:nvSpPr>
        <p:spPr>
          <a:xfrm rot="5400000">
            <a:off x="3896667" y="3608809"/>
            <a:ext cx="2276043" cy="2276042"/>
          </a:xfrm>
          <a:custGeom>
            <a:avLst/>
            <a:gdLst>
              <a:gd name="connsiteX0" fmla="*/ 1755588 w 2531767"/>
              <a:gd name="connsiteY0" fmla="*/ -228 h 2531765"/>
              <a:gd name="connsiteX1" fmla="*/ -1029 w 2531767"/>
              <a:gd name="connsiteY1" fmla="*/ 1756460 h 2531765"/>
              <a:gd name="connsiteX2" fmla="*/ -1029 w 2531767"/>
              <a:gd name="connsiteY2" fmla="*/ 2531538 h 2531765"/>
              <a:gd name="connsiteX3" fmla="*/ 2530739 w 2531767"/>
              <a:gd name="connsiteY3" fmla="*/ -228 h 2531765"/>
            </a:gdLst>
            <a:ahLst/>
            <a:cxnLst>
              <a:cxn ang="0">
                <a:pos x="connsiteX0" y="connsiteY0"/>
              </a:cxn>
              <a:cxn ang="0">
                <a:pos x="connsiteX1" y="connsiteY1"/>
              </a:cxn>
              <a:cxn ang="0">
                <a:pos x="connsiteX2" y="connsiteY2"/>
              </a:cxn>
              <a:cxn ang="0">
                <a:pos x="connsiteX3" y="connsiteY3"/>
              </a:cxn>
            </a:cxnLst>
            <a:rect l="l" t="t" r="r" b="b"/>
            <a:pathLst>
              <a:path w="2531767" h="2531765">
                <a:moveTo>
                  <a:pt x="1755588" y="-228"/>
                </a:moveTo>
                <a:cubicBezTo>
                  <a:pt x="1718301" y="953125"/>
                  <a:pt x="952253" y="1719173"/>
                  <a:pt x="-1029" y="1756460"/>
                </a:cubicBezTo>
                <a:lnTo>
                  <a:pt x="-1029" y="2531538"/>
                </a:lnTo>
                <a:cubicBezTo>
                  <a:pt x="1380101" y="2493668"/>
                  <a:pt x="2492870" y="1380900"/>
                  <a:pt x="2530739" y="-228"/>
                </a:cubicBezTo>
                <a:close/>
              </a:path>
            </a:pathLst>
          </a:custGeom>
          <a:solidFill>
            <a:srgbClr val="45A7DE"/>
          </a:solidFill>
          <a:ln w="7274" cap="flat">
            <a:noFill/>
            <a:prstDash val="solid"/>
            <a:miter/>
          </a:ln>
        </p:spPr>
        <p:txBody>
          <a:bodyPr rtlCol="0" anchor="ctr"/>
          <a:lstStyle/>
          <a:p>
            <a:endParaRPr lang="fr-FR"/>
          </a:p>
        </p:txBody>
      </p:sp>
      <p:sp>
        <p:nvSpPr>
          <p:cNvPr id="46" name="ZoneTexte 45">
            <a:extLst>
              <a:ext uri="{FF2B5EF4-FFF2-40B4-BE49-F238E27FC236}">
                <a16:creationId xmlns:a16="http://schemas.microsoft.com/office/drawing/2014/main" id="{75AEFD44-C0D7-4A99-B491-58F43CA0766D}"/>
              </a:ext>
            </a:extLst>
          </p:cNvPr>
          <p:cNvSpPr txBox="1"/>
          <p:nvPr/>
        </p:nvSpPr>
        <p:spPr>
          <a:xfrm>
            <a:off x="7988175" y="4735974"/>
            <a:ext cx="2816115" cy="1077218"/>
          </a:xfrm>
          <a:prstGeom prst="rect">
            <a:avLst/>
          </a:prstGeom>
          <a:noFill/>
        </p:spPr>
        <p:txBody>
          <a:bodyPr wrap="square" rtlCol="0" anchor="ctr">
            <a:spAutoFit/>
          </a:bodyPr>
          <a:lstStyle/>
          <a:p>
            <a:pPr algn="ctr">
              <a:spcAft>
                <a:spcPts val="600"/>
              </a:spcAft>
            </a:pPr>
            <a:r>
              <a:rPr lang="fr-FR" sz="32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3200" b="1" dirty="0">
                <a:solidFill>
                  <a:schemeClr val="tx2"/>
                </a:solidFill>
                <a:ea typeface="Open Sans Light" panose="020B0306030504020204" pitchFamily="34" charset="0"/>
                <a:cs typeface="Open Sans Light" panose="020B0306030504020204" pitchFamily="34" charset="0"/>
              </a:rPr>
              <a:t>3</a:t>
            </a:r>
            <a:br>
              <a:rPr lang="fr-FR" sz="3200" b="1" dirty="0">
                <a:solidFill>
                  <a:srgbClr val="00446B"/>
                </a:solidFill>
                <a:ea typeface="Open Sans Light" panose="020B0306030504020204" pitchFamily="34" charset="0"/>
                <a:cs typeface="Open Sans Light" panose="020B0306030504020204" pitchFamily="34" charset="0"/>
              </a:rPr>
            </a:br>
            <a:r>
              <a:rPr lang="fr-FR" sz="3200" b="1" u="sng" dirty="0">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t>APAISER</a:t>
            </a:r>
          </a:p>
        </p:txBody>
      </p:sp>
      <p:sp>
        <p:nvSpPr>
          <p:cNvPr id="47" name="ZoneTexte 46">
            <a:extLst>
              <a:ext uri="{FF2B5EF4-FFF2-40B4-BE49-F238E27FC236}">
                <a16:creationId xmlns:a16="http://schemas.microsoft.com/office/drawing/2014/main" id="{92A05E7B-2155-4209-8E60-DEBEAACD4768}"/>
              </a:ext>
            </a:extLst>
          </p:cNvPr>
          <p:cNvSpPr txBox="1"/>
          <p:nvPr/>
        </p:nvSpPr>
        <p:spPr>
          <a:xfrm>
            <a:off x="1215074" y="1898555"/>
            <a:ext cx="2816115" cy="1077218"/>
          </a:xfrm>
          <a:prstGeom prst="rect">
            <a:avLst/>
          </a:prstGeom>
          <a:noFill/>
        </p:spPr>
        <p:txBody>
          <a:bodyPr wrap="square" rtlCol="0" anchor="ctr">
            <a:spAutoFit/>
          </a:bodyPr>
          <a:lstStyle/>
          <a:p>
            <a:pPr algn="ctr">
              <a:spcAft>
                <a:spcPts val="600"/>
              </a:spcAft>
            </a:pPr>
            <a:r>
              <a:rPr lang="fr-FR" sz="3200" b="1">
                <a:solidFill>
                  <a:schemeClr val="accent1"/>
                </a:solidFill>
                <a:ea typeface="Open Sans Light" panose="020B0306030504020204" pitchFamily="34" charset="0"/>
                <a:cs typeface="Open Sans Light" panose="020B0306030504020204" pitchFamily="34" charset="0"/>
              </a:rPr>
              <a:t>1</a:t>
            </a:r>
            <a:r>
              <a:rPr lang="fr-FR" sz="32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3200" b="1">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t> </a:t>
            </a:r>
            <a:br>
              <a:rPr lang="fr-FR" sz="3200" b="1">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br>
            <a:r>
              <a:rPr lang="fr-FR" sz="3200" b="1">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t>PRÉVENIR</a:t>
            </a:r>
          </a:p>
        </p:txBody>
      </p:sp>
      <p:sp>
        <p:nvSpPr>
          <p:cNvPr id="48" name="ZoneTexte 47">
            <a:extLst>
              <a:ext uri="{FF2B5EF4-FFF2-40B4-BE49-F238E27FC236}">
                <a16:creationId xmlns:a16="http://schemas.microsoft.com/office/drawing/2014/main" id="{1DF5EA4A-FDBB-474B-9B9F-C337846E16B4}"/>
              </a:ext>
            </a:extLst>
          </p:cNvPr>
          <p:cNvSpPr txBox="1"/>
          <p:nvPr/>
        </p:nvSpPr>
        <p:spPr>
          <a:xfrm>
            <a:off x="7980335" y="1910244"/>
            <a:ext cx="2835585" cy="1077218"/>
          </a:xfrm>
          <a:prstGeom prst="rect">
            <a:avLst/>
          </a:prstGeom>
          <a:noFill/>
        </p:spPr>
        <p:txBody>
          <a:bodyPr wrap="square" rtlCol="0" anchor="ctr">
            <a:spAutoFit/>
          </a:bodyPr>
          <a:lstStyle/>
          <a:p>
            <a:pPr algn="ctr">
              <a:spcAft>
                <a:spcPts val="600"/>
              </a:spcAft>
            </a:pPr>
            <a:r>
              <a:rPr lang="fr-FR" sz="3200" b="1"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a:t>
            </a:r>
            <a:r>
              <a:rPr lang="fr-FR" sz="3200" b="1" dirty="0">
                <a:solidFill>
                  <a:schemeClr val="bg2"/>
                </a:solidFill>
                <a:ea typeface="Open Sans Light" panose="020B0306030504020204" pitchFamily="34" charset="0"/>
                <a:cs typeface="Open Sans Light" panose="020B0306030504020204" pitchFamily="34" charset="0"/>
              </a:rPr>
              <a:t> 2</a:t>
            </a:r>
            <a:r>
              <a:rPr lang="fr-FR" sz="3200" b="1" dirty="0">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t> </a:t>
            </a:r>
            <a:br>
              <a:rPr lang="fr-FR" sz="3200" b="1" dirty="0">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br>
            <a:r>
              <a:rPr lang="fr-FR" sz="3200" b="1" u="sng" dirty="0">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t>RÉSOUDRE</a:t>
            </a:r>
            <a:endParaRPr lang="fr-FR" sz="3200" b="1" dirty="0">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ZoneTexte 48">
            <a:extLst>
              <a:ext uri="{FF2B5EF4-FFF2-40B4-BE49-F238E27FC236}">
                <a16:creationId xmlns:a16="http://schemas.microsoft.com/office/drawing/2014/main" id="{8D4F1468-E43F-467E-A9CB-3A12A14FD5D4}"/>
              </a:ext>
            </a:extLst>
          </p:cNvPr>
          <p:cNvSpPr txBox="1"/>
          <p:nvPr/>
        </p:nvSpPr>
        <p:spPr>
          <a:xfrm>
            <a:off x="1385821" y="4763991"/>
            <a:ext cx="2743200" cy="1077218"/>
          </a:xfrm>
          <a:prstGeom prst="rect">
            <a:avLst/>
          </a:prstGeom>
          <a:noFill/>
        </p:spPr>
        <p:txBody>
          <a:bodyPr wrap="square" rtlCol="0" anchor="ctr">
            <a:spAutoFit/>
          </a:bodyPr>
          <a:lstStyle/>
          <a:p>
            <a:pPr algn="ctr">
              <a:spcAft>
                <a:spcPts val="600"/>
              </a:spcAft>
            </a:pPr>
            <a:r>
              <a:rPr lang="fr-FR" sz="3200" b="1">
                <a:solidFill>
                  <a:schemeClr val="accent3"/>
                </a:solidFill>
                <a:ea typeface="Open Sans Light" panose="020B0306030504020204" pitchFamily="34" charset="0"/>
                <a:cs typeface="Open Sans Light" panose="020B0306030504020204" pitchFamily="34" charset="0"/>
              </a:rPr>
              <a:t>4</a:t>
            </a:r>
            <a:r>
              <a:rPr lang="fr-FR" sz="3200" b="1">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3200" b="1">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t> </a:t>
            </a:r>
            <a:br>
              <a:rPr lang="fr-FR" sz="3200" b="1">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br>
            <a:r>
              <a:rPr lang="fr-FR" sz="3200" b="1">
                <a:solidFill>
                  <a:srgbClr val="00446B"/>
                </a:solidFill>
                <a:latin typeface="Open Sans Light" panose="020B0306030504020204" pitchFamily="34" charset="0"/>
                <a:ea typeface="Open Sans Light" panose="020B0306030504020204" pitchFamily="34" charset="0"/>
                <a:cs typeface="Open Sans Light" panose="020B0306030504020204" pitchFamily="34" charset="0"/>
              </a:rPr>
              <a:t>FINANCER</a:t>
            </a:r>
          </a:p>
        </p:txBody>
      </p:sp>
      <p:cxnSp>
        <p:nvCxnSpPr>
          <p:cNvPr id="7" name="Connecteur droit 6">
            <a:extLst>
              <a:ext uri="{FF2B5EF4-FFF2-40B4-BE49-F238E27FC236}">
                <a16:creationId xmlns:a16="http://schemas.microsoft.com/office/drawing/2014/main" id="{813A4C4D-C9AB-4D8F-8780-C396CE67037E}"/>
              </a:ext>
            </a:extLst>
          </p:cNvPr>
          <p:cNvCxnSpPr>
            <a:cxnSpLocks/>
          </p:cNvCxnSpPr>
          <p:nvPr/>
        </p:nvCxnSpPr>
        <p:spPr>
          <a:xfrm flipH="1">
            <a:off x="3029121" y="2218004"/>
            <a:ext cx="195227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E8B40315-84B9-4A34-877E-C3C9277AE21A}"/>
              </a:ext>
            </a:extLst>
          </p:cNvPr>
          <p:cNvCxnSpPr>
            <a:cxnSpLocks/>
          </p:cNvCxnSpPr>
          <p:nvPr/>
        </p:nvCxnSpPr>
        <p:spPr>
          <a:xfrm flipH="1">
            <a:off x="8030439" y="2235816"/>
            <a:ext cx="96205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573DC8CF-CE17-4DE1-BF14-5242329E9331}"/>
              </a:ext>
            </a:extLst>
          </p:cNvPr>
          <p:cNvCxnSpPr/>
          <p:nvPr/>
        </p:nvCxnSpPr>
        <p:spPr>
          <a:xfrm flipH="1">
            <a:off x="3184073" y="5078398"/>
            <a:ext cx="156315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2D8BD781-485F-480B-947C-3C56D7DC3053}"/>
              </a:ext>
            </a:extLst>
          </p:cNvPr>
          <p:cNvCxnSpPr>
            <a:cxnSpLocks/>
          </p:cNvCxnSpPr>
          <p:nvPr/>
        </p:nvCxnSpPr>
        <p:spPr>
          <a:xfrm flipH="1">
            <a:off x="7992861" y="5061643"/>
            <a:ext cx="96205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56E055DF-6DED-43AA-AD0A-47A044619556}"/>
              </a:ext>
            </a:extLst>
          </p:cNvPr>
          <p:cNvSpPr txBox="1"/>
          <p:nvPr/>
        </p:nvSpPr>
        <p:spPr>
          <a:xfrm>
            <a:off x="4599709" y="2814453"/>
            <a:ext cx="3297382" cy="1451679"/>
          </a:xfrm>
          <a:prstGeom prst="rect">
            <a:avLst/>
          </a:prstGeom>
          <a:noFill/>
        </p:spPr>
        <p:txBody>
          <a:bodyPr wrap="square" rtlCol="0" anchor="ctr">
            <a:spAutoFit/>
          </a:bodyPr>
          <a:lstStyle/>
          <a:p>
            <a:pPr algn="ctr">
              <a:lnSpc>
                <a:spcPct val="80000"/>
              </a:lnSpc>
            </a:pPr>
            <a:r>
              <a:rPr lang="fr-FR" sz="2200" b="1">
                <a:solidFill>
                  <a:srgbClr val="00446B"/>
                </a:solidFill>
                <a:latin typeface="Open Sans" panose="020B0606030504020204" pitchFamily="34" charset="0"/>
                <a:ea typeface="Open Sans" panose="020B0606030504020204" pitchFamily="34" charset="0"/>
                <a:cs typeface="Open Sans" panose="020B0606030504020204" pitchFamily="34" charset="0"/>
                <a:sym typeface="Montserrat Medium"/>
              </a:rPr>
              <a:t>Un </a:t>
            </a:r>
            <a:br>
              <a:rPr lang="fr-FR" sz="2200" b="1">
                <a:solidFill>
                  <a:srgbClr val="00446B"/>
                </a:solidFill>
                <a:latin typeface="Open Sans" panose="020B0606030504020204" pitchFamily="34" charset="0"/>
                <a:ea typeface="Open Sans" panose="020B0606030504020204" pitchFamily="34" charset="0"/>
                <a:cs typeface="Open Sans" panose="020B0606030504020204" pitchFamily="34" charset="0"/>
                <a:sym typeface="Montserrat Medium"/>
              </a:rPr>
            </a:br>
            <a:r>
              <a:rPr lang="fr-FR" sz="2200" b="1">
                <a:solidFill>
                  <a:srgbClr val="00446B"/>
                </a:solidFill>
                <a:latin typeface="Open Sans" panose="020B0606030504020204" pitchFamily="34" charset="0"/>
                <a:ea typeface="Open Sans" panose="020B0606030504020204" pitchFamily="34" charset="0"/>
                <a:cs typeface="Open Sans" panose="020B0606030504020204" pitchFamily="34" charset="0"/>
                <a:sym typeface="Montserrat Medium"/>
              </a:rPr>
              <a:t>accompagnement </a:t>
            </a:r>
          </a:p>
          <a:p>
            <a:pPr algn="ctr">
              <a:lnSpc>
                <a:spcPct val="80000"/>
              </a:lnSpc>
            </a:pPr>
            <a:r>
              <a:rPr lang="fr-FR" sz="2200" b="1">
                <a:solidFill>
                  <a:srgbClr val="00446B"/>
                </a:solidFill>
                <a:latin typeface="Open Sans" panose="020B0606030504020204" pitchFamily="34" charset="0"/>
                <a:ea typeface="Open Sans" panose="020B0606030504020204" pitchFamily="34" charset="0"/>
                <a:cs typeface="Open Sans" panose="020B0606030504020204" pitchFamily="34" charset="0"/>
                <a:sym typeface="Montserrat Medium"/>
              </a:rPr>
              <a:t>de proximité, </a:t>
            </a:r>
            <a:br>
              <a:rPr lang="fr-FR" sz="2200" b="1">
                <a:solidFill>
                  <a:srgbClr val="00446B"/>
                </a:solidFill>
                <a:latin typeface="Open Sans" panose="020B0606030504020204" pitchFamily="34" charset="0"/>
                <a:ea typeface="Open Sans" panose="020B0606030504020204" pitchFamily="34" charset="0"/>
                <a:cs typeface="Open Sans" panose="020B0606030504020204" pitchFamily="34" charset="0"/>
                <a:sym typeface="Montserrat Medium"/>
              </a:rPr>
            </a:br>
            <a:r>
              <a:rPr lang="fr-FR" sz="2200" b="1">
                <a:solidFill>
                  <a:srgbClr val="00446B"/>
                </a:solidFill>
                <a:latin typeface="Open Sans" panose="020B0606030504020204" pitchFamily="34" charset="0"/>
                <a:ea typeface="Open Sans" panose="020B0606030504020204" pitchFamily="34" charset="0"/>
                <a:cs typeface="Open Sans" panose="020B0606030504020204" pitchFamily="34" charset="0"/>
                <a:sym typeface="Montserrat Medium"/>
              </a:rPr>
              <a:t>humain &amp; personnalisé </a:t>
            </a:r>
          </a:p>
        </p:txBody>
      </p:sp>
      <p:sp>
        <p:nvSpPr>
          <p:cNvPr id="26" name="Graphique 8" descr="Poignée de main contour">
            <a:extLst>
              <a:ext uri="{FF2B5EF4-FFF2-40B4-BE49-F238E27FC236}">
                <a16:creationId xmlns:a16="http://schemas.microsoft.com/office/drawing/2014/main" id="{3BBAE502-7C1E-4F27-A65A-6AEAA2801DF7}"/>
              </a:ext>
            </a:extLst>
          </p:cNvPr>
          <p:cNvSpPr/>
          <p:nvPr/>
        </p:nvSpPr>
        <p:spPr>
          <a:xfrm>
            <a:off x="10499322" y="2292917"/>
            <a:ext cx="877252" cy="540067"/>
          </a:xfrm>
          <a:custGeom>
            <a:avLst/>
            <a:gdLst>
              <a:gd name="connsiteX0" fmla="*/ 868680 w 877252"/>
              <a:gd name="connsiteY0" fmla="*/ 195263 h 540067"/>
              <a:gd name="connsiteX1" fmla="*/ 761048 w 877252"/>
              <a:gd name="connsiteY1" fmla="*/ 16192 h 540067"/>
              <a:gd name="connsiteX2" fmla="*/ 751523 w 877252"/>
              <a:gd name="connsiteY2" fmla="*/ 0 h 540067"/>
              <a:gd name="connsiteX3" fmla="*/ 735330 w 877252"/>
              <a:gd name="connsiteY3" fmla="*/ 10477 h 540067"/>
              <a:gd name="connsiteX4" fmla="*/ 662940 w 877252"/>
              <a:gd name="connsiteY4" fmla="*/ 55245 h 540067"/>
              <a:gd name="connsiteX5" fmla="*/ 644843 w 877252"/>
              <a:gd name="connsiteY5" fmla="*/ 78105 h 540067"/>
              <a:gd name="connsiteX6" fmla="*/ 645795 w 877252"/>
              <a:gd name="connsiteY6" fmla="*/ 99060 h 540067"/>
              <a:gd name="connsiteX7" fmla="*/ 584835 w 877252"/>
              <a:gd name="connsiteY7" fmla="*/ 109538 h 540067"/>
              <a:gd name="connsiteX8" fmla="*/ 500063 w 877252"/>
              <a:gd name="connsiteY8" fmla="*/ 95250 h 540067"/>
              <a:gd name="connsiteX9" fmla="*/ 458153 w 877252"/>
              <a:gd name="connsiteY9" fmla="*/ 85725 h 540067"/>
              <a:gd name="connsiteX10" fmla="*/ 456248 w 877252"/>
              <a:gd name="connsiteY10" fmla="*/ 85725 h 540067"/>
              <a:gd name="connsiteX11" fmla="*/ 456248 w 877252"/>
              <a:gd name="connsiteY11" fmla="*/ 85725 h 540067"/>
              <a:gd name="connsiteX12" fmla="*/ 454343 w 877252"/>
              <a:gd name="connsiteY12" fmla="*/ 85725 h 540067"/>
              <a:gd name="connsiteX13" fmla="*/ 452438 w 877252"/>
              <a:gd name="connsiteY13" fmla="*/ 85725 h 540067"/>
              <a:gd name="connsiteX14" fmla="*/ 450533 w 877252"/>
              <a:gd name="connsiteY14" fmla="*/ 85725 h 540067"/>
              <a:gd name="connsiteX15" fmla="*/ 445770 w 877252"/>
              <a:gd name="connsiteY15" fmla="*/ 85725 h 540067"/>
              <a:gd name="connsiteX16" fmla="*/ 445770 w 877252"/>
              <a:gd name="connsiteY16" fmla="*/ 85725 h 540067"/>
              <a:gd name="connsiteX17" fmla="*/ 402908 w 877252"/>
              <a:gd name="connsiteY17" fmla="*/ 104775 h 540067"/>
              <a:gd name="connsiteX18" fmla="*/ 395288 w 877252"/>
              <a:gd name="connsiteY18" fmla="*/ 113348 h 540067"/>
              <a:gd name="connsiteX19" fmla="*/ 356235 w 877252"/>
              <a:gd name="connsiteY19" fmla="*/ 105727 h 540067"/>
              <a:gd name="connsiteX20" fmla="*/ 348615 w 877252"/>
              <a:gd name="connsiteY20" fmla="*/ 105727 h 540067"/>
              <a:gd name="connsiteX21" fmla="*/ 332423 w 877252"/>
              <a:gd name="connsiteY21" fmla="*/ 106680 h 540067"/>
              <a:gd name="connsiteX22" fmla="*/ 295275 w 877252"/>
              <a:gd name="connsiteY22" fmla="*/ 108585 h 540067"/>
              <a:gd name="connsiteX23" fmla="*/ 234315 w 877252"/>
              <a:gd name="connsiteY23" fmla="*/ 96202 h 540067"/>
              <a:gd name="connsiteX24" fmla="*/ 234315 w 877252"/>
              <a:gd name="connsiteY24" fmla="*/ 78105 h 540067"/>
              <a:gd name="connsiteX25" fmla="*/ 216218 w 877252"/>
              <a:gd name="connsiteY25" fmla="*/ 55245 h 540067"/>
              <a:gd name="connsiteX26" fmla="*/ 144780 w 877252"/>
              <a:gd name="connsiteY26" fmla="*/ 10477 h 540067"/>
              <a:gd name="connsiteX27" fmla="*/ 128588 w 877252"/>
              <a:gd name="connsiteY27" fmla="*/ 0 h 540067"/>
              <a:gd name="connsiteX28" fmla="*/ 119063 w 877252"/>
              <a:gd name="connsiteY28" fmla="*/ 16192 h 540067"/>
              <a:gd name="connsiteX29" fmla="*/ 9525 w 877252"/>
              <a:gd name="connsiteY29" fmla="*/ 195263 h 540067"/>
              <a:gd name="connsiteX30" fmla="*/ 0 w 877252"/>
              <a:gd name="connsiteY30" fmla="*/ 211455 h 540067"/>
              <a:gd name="connsiteX31" fmla="*/ 16192 w 877252"/>
              <a:gd name="connsiteY31" fmla="*/ 220980 h 540067"/>
              <a:gd name="connsiteX32" fmla="*/ 89535 w 877252"/>
              <a:gd name="connsiteY32" fmla="*/ 265747 h 540067"/>
              <a:gd name="connsiteX33" fmla="*/ 131445 w 877252"/>
              <a:gd name="connsiteY33" fmla="*/ 263843 h 540067"/>
              <a:gd name="connsiteX34" fmla="*/ 193358 w 877252"/>
              <a:gd name="connsiteY34" fmla="*/ 336233 h 540067"/>
              <a:gd name="connsiteX35" fmla="*/ 194310 w 877252"/>
              <a:gd name="connsiteY35" fmla="*/ 338138 h 540067"/>
              <a:gd name="connsiteX36" fmla="*/ 196215 w 877252"/>
              <a:gd name="connsiteY36" fmla="*/ 339090 h 540067"/>
              <a:gd name="connsiteX37" fmla="*/ 196215 w 877252"/>
              <a:gd name="connsiteY37" fmla="*/ 339090 h 540067"/>
              <a:gd name="connsiteX38" fmla="*/ 182880 w 877252"/>
              <a:gd name="connsiteY38" fmla="*/ 354330 h 540067"/>
              <a:gd name="connsiteX39" fmla="*/ 186690 w 877252"/>
              <a:gd name="connsiteY39" fmla="*/ 421005 h 540067"/>
              <a:gd name="connsiteX40" fmla="*/ 186690 w 877252"/>
              <a:gd name="connsiteY40" fmla="*/ 421005 h 540067"/>
              <a:gd name="connsiteX41" fmla="*/ 186690 w 877252"/>
              <a:gd name="connsiteY41" fmla="*/ 421005 h 540067"/>
              <a:gd name="connsiteX42" fmla="*/ 217170 w 877252"/>
              <a:gd name="connsiteY42" fmla="*/ 432435 h 540067"/>
              <a:gd name="connsiteX43" fmla="*/ 222885 w 877252"/>
              <a:gd name="connsiteY43" fmla="*/ 432435 h 540067"/>
              <a:gd name="connsiteX44" fmla="*/ 240983 w 877252"/>
              <a:gd name="connsiteY44" fmla="*/ 425768 h 540067"/>
              <a:gd name="connsiteX45" fmla="*/ 256223 w 877252"/>
              <a:gd name="connsiteY45" fmla="*/ 456247 h 540067"/>
              <a:gd name="connsiteX46" fmla="*/ 256223 w 877252"/>
              <a:gd name="connsiteY46" fmla="*/ 456247 h 540067"/>
              <a:gd name="connsiteX47" fmla="*/ 256223 w 877252"/>
              <a:gd name="connsiteY47" fmla="*/ 456247 h 540067"/>
              <a:gd name="connsiteX48" fmla="*/ 286703 w 877252"/>
              <a:gd name="connsiteY48" fmla="*/ 467678 h 540067"/>
              <a:gd name="connsiteX49" fmla="*/ 290513 w 877252"/>
              <a:gd name="connsiteY49" fmla="*/ 467678 h 540067"/>
              <a:gd name="connsiteX50" fmla="*/ 304800 w 877252"/>
              <a:gd name="connsiteY50" fmla="*/ 464820 h 540067"/>
              <a:gd name="connsiteX51" fmla="*/ 319088 w 877252"/>
              <a:gd name="connsiteY51" fmla="*/ 492443 h 540067"/>
              <a:gd name="connsiteX52" fmla="*/ 319088 w 877252"/>
              <a:gd name="connsiteY52" fmla="*/ 492443 h 540067"/>
              <a:gd name="connsiteX53" fmla="*/ 319088 w 877252"/>
              <a:gd name="connsiteY53" fmla="*/ 492443 h 540067"/>
              <a:gd name="connsiteX54" fmla="*/ 345758 w 877252"/>
              <a:gd name="connsiteY54" fmla="*/ 502920 h 540067"/>
              <a:gd name="connsiteX55" fmla="*/ 350520 w 877252"/>
              <a:gd name="connsiteY55" fmla="*/ 502920 h 540067"/>
              <a:gd name="connsiteX56" fmla="*/ 368618 w 877252"/>
              <a:gd name="connsiteY56" fmla="*/ 497205 h 540067"/>
              <a:gd name="connsiteX57" fmla="*/ 380048 w 877252"/>
              <a:gd name="connsiteY57" fmla="*/ 515303 h 540067"/>
              <a:gd name="connsiteX58" fmla="*/ 407670 w 877252"/>
              <a:gd name="connsiteY58" fmla="*/ 524828 h 540067"/>
              <a:gd name="connsiteX59" fmla="*/ 409575 w 877252"/>
              <a:gd name="connsiteY59" fmla="*/ 524828 h 540067"/>
              <a:gd name="connsiteX60" fmla="*/ 411480 w 877252"/>
              <a:gd name="connsiteY60" fmla="*/ 524828 h 540067"/>
              <a:gd name="connsiteX61" fmla="*/ 427673 w 877252"/>
              <a:gd name="connsiteY61" fmla="*/ 518160 h 540067"/>
              <a:gd name="connsiteX62" fmla="*/ 428625 w 877252"/>
              <a:gd name="connsiteY62" fmla="*/ 519112 h 540067"/>
              <a:gd name="connsiteX63" fmla="*/ 441960 w 877252"/>
              <a:gd name="connsiteY63" fmla="*/ 529590 h 540067"/>
              <a:gd name="connsiteX64" fmla="*/ 442913 w 877252"/>
              <a:gd name="connsiteY64" fmla="*/ 530543 h 540067"/>
              <a:gd name="connsiteX65" fmla="*/ 443865 w 877252"/>
              <a:gd name="connsiteY65" fmla="*/ 531495 h 540067"/>
              <a:gd name="connsiteX66" fmla="*/ 472440 w 877252"/>
              <a:gd name="connsiteY66" fmla="*/ 540068 h 540067"/>
              <a:gd name="connsiteX67" fmla="*/ 478155 w 877252"/>
              <a:gd name="connsiteY67" fmla="*/ 540068 h 540067"/>
              <a:gd name="connsiteX68" fmla="*/ 527685 w 877252"/>
              <a:gd name="connsiteY68" fmla="*/ 498158 h 540067"/>
              <a:gd name="connsiteX69" fmla="*/ 571500 w 877252"/>
              <a:gd name="connsiteY69" fmla="*/ 457200 h 540067"/>
              <a:gd name="connsiteX70" fmla="*/ 615315 w 877252"/>
              <a:gd name="connsiteY70" fmla="*/ 415290 h 540067"/>
              <a:gd name="connsiteX71" fmla="*/ 619125 w 877252"/>
              <a:gd name="connsiteY71" fmla="*/ 415290 h 540067"/>
              <a:gd name="connsiteX72" fmla="*/ 670560 w 877252"/>
              <a:gd name="connsiteY72" fmla="*/ 355283 h 540067"/>
              <a:gd name="connsiteX73" fmla="*/ 670560 w 877252"/>
              <a:gd name="connsiteY73" fmla="*/ 348615 h 540067"/>
              <a:gd name="connsiteX74" fmla="*/ 678180 w 877252"/>
              <a:gd name="connsiteY74" fmla="*/ 339090 h 540067"/>
              <a:gd name="connsiteX75" fmla="*/ 743903 w 877252"/>
              <a:gd name="connsiteY75" fmla="*/ 262890 h 540067"/>
              <a:gd name="connsiteX76" fmla="*/ 787718 w 877252"/>
              <a:gd name="connsiteY76" fmla="*/ 264795 h 540067"/>
              <a:gd name="connsiteX77" fmla="*/ 861060 w 877252"/>
              <a:gd name="connsiteY77" fmla="*/ 220027 h 540067"/>
              <a:gd name="connsiteX78" fmla="*/ 877253 w 877252"/>
              <a:gd name="connsiteY78" fmla="*/ 210502 h 540067"/>
              <a:gd name="connsiteX79" fmla="*/ 868680 w 877252"/>
              <a:gd name="connsiteY79" fmla="*/ 195263 h 540067"/>
              <a:gd name="connsiteX80" fmla="*/ 99060 w 877252"/>
              <a:gd name="connsiteY80" fmla="*/ 249555 h 540067"/>
              <a:gd name="connsiteX81" fmla="*/ 25718 w 877252"/>
              <a:gd name="connsiteY81" fmla="*/ 204788 h 540067"/>
              <a:gd name="connsiteX82" fmla="*/ 134303 w 877252"/>
              <a:gd name="connsiteY82" fmla="*/ 25717 h 540067"/>
              <a:gd name="connsiteX83" fmla="*/ 206693 w 877252"/>
              <a:gd name="connsiteY83" fmla="*/ 70485 h 540067"/>
              <a:gd name="connsiteX84" fmla="*/ 215265 w 877252"/>
              <a:gd name="connsiteY84" fmla="*/ 91440 h 540067"/>
              <a:gd name="connsiteX85" fmla="*/ 209550 w 877252"/>
              <a:gd name="connsiteY85" fmla="*/ 100965 h 540067"/>
              <a:gd name="connsiteX86" fmla="*/ 126683 w 877252"/>
              <a:gd name="connsiteY86" fmla="*/ 238125 h 540067"/>
              <a:gd name="connsiteX87" fmla="*/ 120968 w 877252"/>
              <a:gd name="connsiteY87" fmla="*/ 246697 h 540067"/>
              <a:gd name="connsiteX88" fmla="*/ 108585 w 877252"/>
              <a:gd name="connsiteY88" fmla="*/ 251460 h 540067"/>
              <a:gd name="connsiteX89" fmla="*/ 99060 w 877252"/>
              <a:gd name="connsiteY89" fmla="*/ 249555 h 540067"/>
              <a:gd name="connsiteX90" fmla="*/ 220980 w 877252"/>
              <a:gd name="connsiteY90" fmla="*/ 413385 h 540067"/>
              <a:gd name="connsiteX91" fmla="*/ 218123 w 877252"/>
              <a:gd name="connsiteY91" fmla="*/ 413385 h 540067"/>
              <a:gd name="connsiteX92" fmla="*/ 190500 w 877252"/>
              <a:gd name="connsiteY92" fmla="*/ 384810 h 540067"/>
              <a:gd name="connsiteX93" fmla="*/ 197168 w 877252"/>
              <a:gd name="connsiteY93" fmla="*/ 366713 h 540067"/>
              <a:gd name="connsiteX94" fmla="*/ 247650 w 877252"/>
              <a:gd name="connsiteY94" fmla="*/ 309563 h 540067"/>
              <a:gd name="connsiteX95" fmla="*/ 269558 w 877252"/>
              <a:gd name="connsiteY95" fmla="*/ 300038 h 540067"/>
              <a:gd name="connsiteX96" fmla="*/ 287655 w 877252"/>
              <a:gd name="connsiteY96" fmla="*/ 306705 h 540067"/>
              <a:gd name="connsiteX97" fmla="*/ 290513 w 877252"/>
              <a:gd name="connsiteY97" fmla="*/ 346710 h 540067"/>
              <a:gd name="connsiteX98" fmla="*/ 240030 w 877252"/>
              <a:gd name="connsiteY98" fmla="*/ 403860 h 540067"/>
              <a:gd name="connsiteX99" fmla="*/ 220980 w 877252"/>
              <a:gd name="connsiteY99" fmla="*/ 413385 h 540067"/>
              <a:gd name="connsiteX100" fmla="*/ 291465 w 877252"/>
              <a:gd name="connsiteY100" fmla="*/ 449580 h 540067"/>
              <a:gd name="connsiteX101" fmla="*/ 288608 w 877252"/>
              <a:gd name="connsiteY101" fmla="*/ 449580 h 540067"/>
              <a:gd name="connsiteX102" fmla="*/ 260985 w 877252"/>
              <a:gd name="connsiteY102" fmla="*/ 421005 h 540067"/>
              <a:gd name="connsiteX103" fmla="*/ 267653 w 877252"/>
              <a:gd name="connsiteY103" fmla="*/ 402908 h 540067"/>
              <a:gd name="connsiteX104" fmla="*/ 311468 w 877252"/>
              <a:gd name="connsiteY104" fmla="*/ 352425 h 540067"/>
              <a:gd name="connsiteX105" fmla="*/ 333375 w 877252"/>
              <a:gd name="connsiteY105" fmla="*/ 342900 h 540067"/>
              <a:gd name="connsiteX106" fmla="*/ 351473 w 877252"/>
              <a:gd name="connsiteY106" fmla="*/ 349568 h 540067"/>
              <a:gd name="connsiteX107" fmla="*/ 354330 w 877252"/>
              <a:gd name="connsiteY107" fmla="*/ 389572 h 540067"/>
              <a:gd name="connsiteX108" fmla="*/ 310515 w 877252"/>
              <a:gd name="connsiteY108" fmla="*/ 440055 h 540067"/>
              <a:gd name="connsiteX109" fmla="*/ 291465 w 877252"/>
              <a:gd name="connsiteY109" fmla="*/ 449580 h 540067"/>
              <a:gd name="connsiteX110" fmla="*/ 291465 w 877252"/>
              <a:gd name="connsiteY110" fmla="*/ 449580 h 540067"/>
              <a:gd name="connsiteX111" fmla="*/ 351473 w 877252"/>
              <a:gd name="connsiteY111" fmla="*/ 484822 h 540067"/>
              <a:gd name="connsiteX112" fmla="*/ 348615 w 877252"/>
              <a:gd name="connsiteY112" fmla="*/ 484822 h 540067"/>
              <a:gd name="connsiteX113" fmla="*/ 333375 w 877252"/>
              <a:gd name="connsiteY113" fmla="*/ 479108 h 540067"/>
              <a:gd name="connsiteX114" fmla="*/ 331470 w 877252"/>
              <a:gd name="connsiteY114" fmla="*/ 445770 h 540067"/>
              <a:gd name="connsiteX115" fmla="*/ 375285 w 877252"/>
              <a:gd name="connsiteY115" fmla="*/ 395288 h 540067"/>
              <a:gd name="connsiteX116" fmla="*/ 393383 w 877252"/>
              <a:gd name="connsiteY116" fmla="*/ 387668 h 540067"/>
              <a:gd name="connsiteX117" fmla="*/ 408623 w 877252"/>
              <a:gd name="connsiteY117" fmla="*/ 393383 h 540067"/>
              <a:gd name="connsiteX118" fmla="*/ 410528 w 877252"/>
              <a:gd name="connsiteY118" fmla="*/ 426720 h 540067"/>
              <a:gd name="connsiteX119" fmla="*/ 366713 w 877252"/>
              <a:gd name="connsiteY119" fmla="*/ 477203 h 540067"/>
              <a:gd name="connsiteX120" fmla="*/ 351473 w 877252"/>
              <a:gd name="connsiteY120" fmla="*/ 484822 h 540067"/>
              <a:gd name="connsiteX121" fmla="*/ 351473 w 877252"/>
              <a:gd name="connsiteY121" fmla="*/ 484822 h 540067"/>
              <a:gd name="connsiteX122" fmla="*/ 409575 w 877252"/>
              <a:gd name="connsiteY122" fmla="*/ 507683 h 540067"/>
              <a:gd name="connsiteX123" fmla="*/ 395288 w 877252"/>
              <a:gd name="connsiteY123" fmla="*/ 502920 h 540067"/>
              <a:gd name="connsiteX124" fmla="*/ 393383 w 877252"/>
              <a:gd name="connsiteY124" fmla="*/ 476250 h 540067"/>
              <a:gd name="connsiteX125" fmla="*/ 430530 w 877252"/>
              <a:gd name="connsiteY125" fmla="*/ 433387 h 540067"/>
              <a:gd name="connsiteX126" fmla="*/ 444818 w 877252"/>
              <a:gd name="connsiteY126" fmla="*/ 426720 h 540067"/>
              <a:gd name="connsiteX127" fmla="*/ 457200 w 877252"/>
              <a:gd name="connsiteY127" fmla="*/ 431483 h 540067"/>
              <a:gd name="connsiteX128" fmla="*/ 459105 w 877252"/>
              <a:gd name="connsiteY128" fmla="*/ 458153 h 540067"/>
              <a:gd name="connsiteX129" fmla="*/ 421958 w 877252"/>
              <a:gd name="connsiteY129" fmla="*/ 501015 h 540067"/>
              <a:gd name="connsiteX130" fmla="*/ 409575 w 877252"/>
              <a:gd name="connsiteY130" fmla="*/ 507683 h 540067"/>
              <a:gd name="connsiteX131" fmla="*/ 409575 w 877252"/>
              <a:gd name="connsiteY131" fmla="*/ 507683 h 540067"/>
              <a:gd name="connsiteX132" fmla="*/ 619125 w 877252"/>
              <a:gd name="connsiteY132" fmla="*/ 396240 h 540067"/>
              <a:gd name="connsiteX133" fmla="*/ 615315 w 877252"/>
              <a:gd name="connsiteY133" fmla="*/ 396240 h 540067"/>
              <a:gd name="connsiteX134" fmla="*/ 599123 w 877252"/>
              <a:gd name="connsiteY134" fmla="*/ 392430 h 540067"/>
              <a:gd name="connsiteX135" fmla="*/ 600075 w 877252"/>
              <a:gd name="connsiteY135" fmla="*/ 398145 h 540067"/>
              <a:gd name="connsiteX136" fmla="*/ 565785 w 877252"/>
              <a:gd name="connsiteY136" fmla="*/ 439103 h 540067"/>
              <a:gd name="connsiteX137" fmla="*/ 565785 w 877252"/>
              <a:gd name="connsiteY137" fmla="*/ 439103 h 540067"/>
              <a:gd name="connsiteX138" fmla="*/ 556260 w 877252"/>
              <a:gd name="connsiteY138" fmla="*/ 438150 h 540067"/>
              <a:gd name="connsiteX139" fmla="*/ 556260 w 877252"/>
              <a:gd name="connsiteY139" fmla="*/ 439103 h 540067"/>
              <a:gd name="connsiteX140" fmla="*/ 521970 w 877252"/>
              <a:gd name="connsiteY140" fmla="*/ 480060 h 540067"/>
              <a:gd name="connsiteX141" fmla="*/ 521970 w 877252"/>
              <a:gd name="connsiteY141" fmla="*/ 480060 h 540067"/>
              <a:gd name="connsiteX142" fmla="*/ 512445 w 877252"/>
              <a:gd name="connsiteY142" fmla="*/ 479108 h 540067"/>
              <a:gd name="connsiteX143" fmla="*/ 512445 w 877252"/>
              <a:gd name="connsiteY143" fmla="*/ 480060 h 540067"/>
              <a:gd name="connsiteX144" fmla="*/ 478155 w 877252"/>
              <a:gd name="connsiteY144" fmla="*/ 521018 h 540067"/>
              <a:gd name="connsiteX145" fmla="*/ 478155 w 877252"/>
              <a:gd name="connsiteY145" fmla="*/ 521018 h 540067"/>
              <a:gd name="connsiteX146" fmla="*/ 475298 w 877252"/>
              <a:gd name="connsiteY146" fmla="*/ 521018 h 540067"/>
              <a:gd name="connsiteX147" fmla="*/ 455295 w 877252"/>
              <a:gd name="connsiteY147" fmla="*/ 515303 h 540067"/>
              <a:gd name="connsiteX148" fmla="*/ 442913 w 877252"/>
              <a:gd name="connsiteY148" fmla="*/ 505778 h 540067"/>
              <a:gd name="connsiteX149" fmla="*/ 473393 w 877252"/>
              <a:gd name="connsiteY149" fmla="*/ 470535 h 540067"/>
              <a:gd name="connsiteX150" fmla="*/ 469583 w 877252"/>
              <a:gd name="connsiteY150" fmla="*/ 417195 h 540067"/>
              <a:gd name="connsiteX151" fmla="*/ 444818 w 877252"/>
              <a:gd name="connsiteY151" fmla="*/ 407670 h 540067"/>
              <a:gd name="connsiteX152" fmla="*/ 435293 w 877252"/>
              <a:gd name="connsiteY152" fmla="*/ 408622 h 540067"/>
              <a:gd name="connsiteX153" fmla="*/ 421005 w 877252"/>
              <a:gd name="connsiteY153" fmla="*/ 379095 h 540067"/>
              <a:gd name="connsiteX154" fmla="*/ 392430 w 877252"/>
              <a:gd name="connsiteY154" fmla="*/ 368618 h 540067"/>
              <a:gd name="connsiteX155" fmla="*/ 392430 w 877252"/>
              <a:gd name="connsiteY155" fmla="*/ 368618 h 540067"/>
              <a:gd name="connsiteX156" fmla="*/ 379095 w 877252"/>
              <a:gd name="connsiteY156" fmla="*/ 370522 h 540067"/>
              <a:gd name="connsiteX157" fmla="*/ 362903 w 877252"/>
              <a:gd name="connsiteY157" fmla="*/ 335280 h 540067"/>
              <a:gd name="connsiteX158" fmla="*/ 332423 w 877252"/>
              <a:gd name="connsiteY158" fmla="*/ 323850 h 540067"/>
              <a:gd name="connsiteX159" fmla="*/ 332423 w 877252"/>
              <a:gd name="connsiteY159" fmla="*/ 323850 h 540067"/>
              <a:gd name="connsiteX160" fmla="*/ 315278 w 877252"/>
              <a:gd name="connsiteY160" fmla="*/ 326708 h 540067"/>
              <a:gd name="connsiteX161" fmla="*/ 299085 w 877252"/>
              <a:gd name="connsiteY161" fmla="*/ 292418 h 540067"/>
              <a:gd name="connsiteX162" fmla="*/ 268605 w 877252"/>
              <a:gd name="connsiteY162" fmla="*/ 280988 h 540067"/>
              <a:gd name="connsiteX163" fmla="*/ 268605 w 877252"/>
              <a:gd name="connsiteY163" fmla="*/ 280988 h 540067"/>
              <a:gd name="connsiteX164" fmla="*/ 232410 w 877252"/>
              <a:gd name="connsiteY164" fmla="*/ 297180 h 540067"/>
              <a:gd name="connsiteX165" fmla="*/ 207645 w 877252"/>
              <a:gd name="connsiteY165" fmla="*/ 325755 h 540067"/>
              <a:gd name="connsiteX166" fmla="*/ 206693 w 877252"/>
              <a:gd name="connsiteY166" fmla="*/ 324803 h 540067"/>
              <a:gd name="connsiteX167" fmla="*/ 141923 w 877252"/>
              <a:gd name="connsiteY167" fmla="*/ 249555 h 540067"/>
              <a:gd name="connsiteX168" fmla="*/ 224790 w 877252"/>
              <a:gd name="connsiteY168" fmla="*/ 112395 h 540067"/>
              <a:gd name="connsiteX169" fmla="*/ 293370 w 877252"/>
              <a:gd name="connsiteY169" fmla="*/ 126682 h 540067"/>
              <a:gd name="connsiteX170" fmla="*/ 348615 w 877252"/>
              <a:gd name="connsiteY170" fmla="*/ 122872 h 540067"/>
              <a:gd name="connsiteX171" fmla="*/ 354330 w 877252"/>
              <a:gd name="connsiteY171" fmla="*/ 122872 h 540067"/>
              <a:gd name="connsiteX172" fmla="*/ 379095 w 877252"/>
              <a:gd name="connsiteY172" fmla="*/ 126682 h 540067"/>
              <a:gd name="connsiteX173" fmla="*/ 326708 w 877252"/>
              <a:gd name="connsiteY173" fmla="*/ 188595 h 540067"/>
              <a:gd name="connsiteX174" fmla="*/ 312420 w 877252"/>
              <a:gd name="connsiteY174" fmla="*/ 230505 h 540067"/>
              <a:gd name="connsiteX175" fmla="*/ 332423 w 877252"/>
              <a:gd name="connsiteY175" fmla="*/ 269558 h 540067"/>
              <a:gd name="connsiteX176" fmla="*/ 332423 w 877252"/>
              <a:gd name="connsiteY176" fmla="*/ 269558 h 540067"/>
              <a:gd name="connsiteX177" fmla="*/ 332423 w 877252"/>
              <a:gd name="connsiteY177" fmla="*/ 269558 h 540067"/>
              <a:gd name="connsiteX178" fmla="*/ 369570 w 877252"/>
              <a:gd name="connsiteY178" fmla="*/ 282893 h 540067"/>
              <a:gd name="connsiteX179" fmla="*/ 374333 w 877252"/>
              <a:gd name="connsiteY179" fmla="*/ 282893 h 540067"/>
              <a:gd name="connsiteX180" fmla="*/ 413385 w 877252"/>
              <a:gd name="connsiteY180" fmla="*/ 262890 h 540067"/>
              <a:gd name="connsiteX181" fmla="*/ 478155 w 877252"/>
              <a:gd name="connsiteY181" fmla="*/ 188595 h 540067"/>
              <a:gd name="connsiteX182" fmla="*/ 478155 w 877252"/>
              <a:gd name="connsiteY182" fmla="*/ 188595 h 540067"/>
              <a:gd name="connsiteX183" fmla="*/ 488633 w 877252"/>
              <a:gd name="connsiteY183" fmla="*/ 198120 h 540067"/>
              <a:gd name="connsiteX184" fmla="*/ 641985 w 877252"/>
              <a:gd name="connsiteY184" fmla="*/ 329565 h 540067"/>
              <a:gd name="connsiteX185" fmla="*/ 652463 w 877252"/>
              <a:gd name="connsiteY185" fmla="*/ 353378 h 540067"/>
              <a:gd name="connsiteX186" fmla="*/ 652463 w 877252"/>
              <a:gd name="connsiteY186" fmla="*/ 357188 h 540067"/>
              <a:gd name="connsiteX187" fmla="*/ 619125 w 877252"/>
              <a:gd name="connsiteY187" fmla="*/ 396240 h 540067"/>
              <a:gd name="connsiteX188" fmla="*/ 619125 w 877252"/>
              <a:gd name="connsiteY188" fmla="*/ 396240 h 540067"/>
              <a:gd name="connsiteX189" fmla="*/ 665798 w 877252"/>
              <a:gd name="connsiteY189" fmla="*/ 326708 h 540067"/>
              <a:gd name="connsiteX190" fmla="*/ 655320 w 877252"/>
              <a:gd name="connsiteY190" fmla="*/ 314325 h 540067"/>
              <a:gd name="connsiteX191" fmla="*/ 477203 w 877252"/>
              <a:gd name="connsiteY191" fmla="*/ 160972 h 540067"/>
              <a:gd name="connsiteX192" fmla="*/ 399098 w 877252"/>
              <a:gd name="connsiteY192" fmla="*/ 250508 h 540067"/>
              <a:gd name="connsiteX193" fmla="*/ 373380 w 877252"/>
              <a:gd name="connsiteY193" fmla="*/ 263843 h 540067"/>
              <a:gd name="connsiteX194" fmla="*/ 370523 w 877252"/>
              <a:gd name="connsiteY194" fmla="*/ 263843 h 540067"/>
              <a:gd name="connsiteX195" fmla="*/ 344805 w 877252"/>
              <a:gd name="connsiteY195" fmla="*/ 254318 h 540067"/>
              <a:gd name="connsiteX196" fmla="*/ 340043 w 877252"/>
              <a:gd name="connsiteY196" fmla="*/ 201930 h 540067"/>
              <a:gd name="connsiteX197" fmla="*/ 340995 w 877252"/>
              <a:gd name="connsiteY197" fmla="*/ 200977 h 540067"/>
              <a:gd name="connsiteX198" fmla="*/ 416243 w 877252"/>
              <a:gd name="connsiteY198" fmla="*/ 115252 h 540067"/>
              <a:gd name="connsiteX199" fmla="*/ 444818 w 877252"/>
              <a:gd name="connsiteY199" fmla="*/ 102870 h 540067"/>
              <a:gd name="connsiteX200" fmla="*/ 448628 w 877252"/>
              <a:gd name="connsiteY200" fmla="*/ 102870 h 540067"/>
              <a:gd name="connsiteX201" fmla="*/ 453390 w 877252"/>
              <a:gd name="connsiteY201" fmla="*/ 103823 h 540067"/>
              <a:gd name="connsiteX202" fmla="*/ 583883 w 877252"/>
              <a:gd name="connsiteY202" fmla="*/ 127635 h 540067"/>
              <a:gd name="connsiteX203" fmla="*/ 653415 w 877252"/>
              <a:gd name="connsiteY203" fmla="*/ 115252 h 540067"/>
              <a:gd name="connsiteX204" fmla="*/ 708660 w 877252"/>
              <a:gd name="connsiteY204" fmla="*/ 204788 h 540067"/>
              <a:gd name="connsiteX205" fmla="*/ 734378 w 877252"/>
              <a:gd name="connsiteY205" fmla="*/ 247650 h 540067"/>
              <a:gd name="connsiteX206" fmla="*/ 665798 w 877252"/>
              <a:gd name="connsiteY206" fmla="*/ 326708 h 540067"/>
              <a:gd name="connsiteX207" fmla="*/ 779145 w 877252"/>
              <a:gd name="connsiteY207" fmla="*/ 249555 h 540067"/>
              <a:gd name="connsiteX208" fmla="*/ 769620 w 877252"/>
              <a:gd name="connsiteY208" fmla="*/ 252413 h 540067"/>
              <a:gd name="connsiteX209" fmla="*/ 756285 w 877252"/>
              <a:gd name="connsiteY209" fmla="*/ 246697 h 540067"/>
              <a:gd name="connsiteX210" fmla="*/ 750570 w 877252"/>
              <a:gd name="connsiteY210" fmla="*/ 237172 h 540067"/>
              <a:gd name="connsiteX211" fmla="*/ 724853 w 877252"/>
              <a:gd name="connsiteY211" fmla="*/ 195263 h 540067"/>
              <a:gd name="connsiteX212" fmla="*/ 664845 w 877252"/>
              <a:gd name="connsiteY212" fmla="*/ 96202 h 540067"/>
              <a:gd name="connsiteX213" fmla="*/ 669608 w 877252"/>
              <a:gd name="connsiteY213" fmla="*/ 71438 h 540067"/>
              <a:gd name="connsiteX214" fmla="*/ 671513 w 877252"/>
              <a:gd name="connsiteY214" fmla="*/ 70485 h 540067"/>
              <a:gd name="connsiteX215" fmla="*/ 744855 w 877252"/>
              <a:gd name="connsiteY215" fmla="*/ 25717 h 540067"/>
              <a:gd name="connsiteX216" fmla="*/ 852488 w 877252"/>
              <a:gd name="connsiteY216" fmla="*/ 204788 h 540067"/>
              <a:gd name="connsiteX217" fmla="*/ 779145 w 877252"/>
              <a:gd name="connsiteY217" fmla="*/ 249555 h 54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877252" h="540067">
                <a:moveTo>
                  <a:pt x="868680" y="195263"/>
                </a:moveTo>
                <a:lnTo>
                  <a:pt x="761048" y="16192"/>
                </a:lnTo>
                <a:lnTo>
                  <a:pt x="751523" y="0"/>
                </a:lnTo>
                <a:lnTo>
                  <a:pt x="735330" y="10477"/>
                </a:lnTo>
                <a:lnTo>
                  <a:pt x="662940" y="55245"/>
                </a:lnTo>
                <a:cubicBezTo>
                  <a:pt x="654368" y="60007"/>
                  <a:pt x="647700" y="68580"/>
                  <a:pt x="644843" y="78105"/>
                </a:cubicBezTo>
                <a:cubicBezTo>
                  <a:pt x="642938" y="84773"/>
                  <a:pt x="642938" y="92392"/>
                  <a:pt x="645795" y="99060"/>
                </a:cubicBezTo>
                <a:cubicBezTo>
                  <a:pt x="625793" y="105727"/>
                  <a:pt x="605790" y="109538"/>
                  <a:pt x="584835" y="109538"/>
                </a:cubicBezTo>
                <a:cubicBezTo>
                  <a:pt x="556260" y="108585"/>
                  <a:pt x="527685" y="103823"/>
                  <a:pt x="500063" y="95250"/>
                </a:cubicBezTo>
                <a:cubicBezTo>
                  <a:pt x="486728" y="91440"/>
                  <a:pt x="472440" y="88582"/>
                  <a:pt x="458153" y="85725"/>
                </a:cubicBezTo>
                <a:lnTo>
                  <a:pt x="456248" y="85725"/>
                </a:lnTo>
                <a:lnTo>
                  <a:pt x="456248" y="85725"/>
                </a:lnTo>
                <a:cubicBezTo>
                  <a:pt x="455295" y="85725"/>
                  <a:pt x="454343" y="85725"/>
                  <a:pt x="454343" y="85725"/>
                </a:cubicBezTo>
                <a:lnTo>
                  <a:pt x="452438" y="85725"/>
                </a:lnTo>
                <a:lnTo>
                  <a:pt x="450533" y="85725"/>
                </a:lnTo>
                <a:cubicBezTo>
                  <a:pt x="448628" y="85725"/>
                  <a:pt x="447675" y="85725"/>
                  <a:pt x="445770" y="85725"/>
                </a:cubicBezTo>
                <a:lnTo>
                  <a:pt x="445770" y="85725"/>
                </a:lnTo>
                <a:cubicBezTo>
                  <a:pt x="429578" y="85725"/>
                  <a:pt x="413385" y="92392"/>
                  <a:pt x="402908" y="104775"/>
                </a:cubicBezTo>
                <a:lnTo>
                  <a:pt x="395288" y="113348"/>
                </a:lnTo>
                <a:cubicBezTo>
                  <a:pt x="382905" y="108585"/>
                  <a:pt x="369570" y="105727"/>
                  <a:pt x="356235" y="105727"/>
                </a:cubicBezTo>
                <a:cubicBezTo>
                  <a:pt x="353378" y="105727"/>
                  <a:pt x="351473" y="105727"/>
                  <a:pt x="348615" y="105727"/>
                </a:cubicBezTo>
                <a:cubicBezTo>
                  <a:pt x="342900" y="105727"/>
                  <a:pt x="338138" y="106680"/>
                  <a:pt x="332423" y="106680"/>
                </a:cubicBezTo>
                <a:cubicBezTo>
                  <a:pt x="320040" y="107632"/>
                  <a:pt x="307658" y="108585"/>
                  <a:pt x="295275" y="108585"/>
                </a:cubicBezTo>
                <a:cubicBezTo>
                  <a:pt x="274320" y="109538"/>
                  <a:pt x="253365" y="104775"/>
                  <a:pt x="234315" y="96202"/>
                </a:cubicBezTo>
                <a:cubicBezTo>
                  <a:pt x="235268" y="90488"/>
                  <a:pt x="235268" y="84773"/>
                  <a:pt x="234315" y="78105"/>
                </a:cubicBezTo>
                <a:cubicBezTo>
                  <a:pt x="231458" y="68580"/>
                  <a:pt x="224790" y="60007"/>
                  <a:pt x="216218" y="55245"/>
                </a:cubicBezTo>
                <a:lnTo>
                  <a:pt x="144780" y="10477"/>
                </a:lnTo>
                <a:lnTo>
                  <a:pt x="128588" y="0"/>
                </a:lnTo>
                <a:lnTo>
                  <a:pt x="119063" y="16192"/>
                </a:lnTo>
                <a:lnTo>
                  <a:pt x="9525" y="195263"/>
                </a:lnTo>
                <a:lnTo>
                  <a:pt x="0" y="211455"/>
                </a:lnTo>
                <a:lnTo>
                  <a:pt x="16192" y="220980"/>
                </a:lnTo>
                <a:lnTo>
                  <a:pt x="89535" y="265747"/>
                </a:lnTo>
                <a:cubicBezTo>
                  <a:pt x="102870" y="274320"/>
                  <a:pt x="119063" y="273368"/>
                  <a:pt x="131445" y="263843"/>
                </a:cubicBezTo>
                <a:lnTo>
                  <a:pt x="193358" y="336233"/>
                </a:lnTo>
                <a:lnTo>
                  <a:pt x="194310" y="338138"/>
                </a:lnTo>
                <a:lnTo>
                  <a:pt x="196215" y="339090"/>
                </a:lnTo>
                <a:lnTo>
                  <a:pt x="196215" y="339090"/>
                </a:lnTo>
                <a:lnTo>
                  <a:pt x="182880" y="354330"/>
                </a:lnTo>
                <a:cubicBezTo>
                  <a:pt x="165735" y="374333"/>
                  <a:pt x="167640" y="403860"/>
                  <a:pt x="186690" y="421005"/>
                </a:cubicBezTo>
                <a:lnTo>
                  <a:pt x="186690" y="421005"/>
                </a:lnTo>
                <a:lnTo>
                  <a:pt x="186690" y="421005"/>
                </a:lnTo>
                <a:cubicBezTo>
                  <a:pt x="195263" y="428625"/>
                  <a:pt x="205740" y="432435"/>
                  <a:pt x="217170" y="432435"/>
                </a:cubicBezTo>
                <a:cubicBezTo>
                  <a:pt x="219075" y="432435"/>
                  <a:pt x="220980" y="432435"/>
                  <a:pt x="222885" y="432435"/>
                </a:cubicBezTo>
                <a:cubicBezTo>
                  <a:pt x="229553" y="431483"/>
                  <a:pt x="235268" y="429578"/>
                  <a:pt x="240983" y="425768"/>
                </a:cubicBezTo>
                <a:cubicBezTo>
                  <a:pt x="241935" y="437197"/>
                  <a:pt x="247650" y="448628"/>
                  <a:pt x="256223" y="456247"/>
                </a:cubicBezTo>
                <a:lnTo>
                  <a:pt x="256223" y="456247"/>
                </a:lnTo>
                <a:lnTo>
                  <a:pt x="256223" y="456247"/>
                </a:lnTo>
                <a:cubicBezTo>
                  <a:pt x="264795" y="463868"/>
                  <a:pt x="275273" y="467678"/>
                  <a:pt x="286703" y="467678"/>
                </a:cubicBezTo>
                <a:cubicBezTo>
                  <a:pt x="287655" y="467678"/>
                  <a:pt x="289560" y="467678"/>
                  <a:pt x="290513" y="467678"/>
                </a:cubicBezTo>
                <a:cubicBezTo>
                  <a:pt x="295275" y="467678"/>
                  <a:pt x="300038" y="466725"/>
                  <a:pt x="304800" y="464820"/>
                </a:cubicBezTo>
                <a:cubicBezTo>
                  <a:pt x="305753" y="475297"/>
                  <a:pt x="310515" y="485775"/>
                  <a:pt x="319088" y="492443"/>
                </a:cubicBezTo>
                <a:lnTo>
                  <a:pt x="319088" y="492443"/>
                </a:lnTo>
                <a:lnTo>
                  <a:pt x="319088" y="492443"/>
                </a:lnTo>
                <a:cubicBezTo>
                  <a:pt x="326708" y="499110"/>
                  <a:pt x="336233" y="502920"/>
                  <a:pt x="345758" y="502920"/>
                </a:cubicBezTo>
                <a:cubicBezTo>
                  <a:pt x="347663" y="502920"/>
                  <a:pt x="348615" y="502920"/>
                  <a:pt x="350520" y="502920"/>
                </a:cubicBezTo>
                <a:cubicBezTo>
                  <a:pt x="357188" y="502920"/>
                  <a:pt x="362903" y="500062"/>
                  <a:pt x="368618" y="497205"/>
                </a:cubicBezTo>
                <a:cubicBezTo>
                  <a:pt x="370523" y="503872"/>
                  <a:pt x="374333" y="510540"/>
                  <a:pt x="380048" y="515303"/>
                </a:cubicBezTo>
                <a:cubicBezTo>
                  <a:pt x="387668" y="521970"/>
                  <a:pt x="397193" y="525780"/>
                  <a:pt x="407670" y="524828"/>
                </a:cubicBezTo>
                <a:lnTo>
                  <a:pt x="409575" y="524828"/>
                </a:lnTo>
                <a:lnTo>
                  <a:pt x="411480" y="524828"/>
                </a:lnTo>
                <a:cubicBezTo>
                  <a:pt x="417195" y="523875"/>
                  <a:pt x="422910" y="521018"/>
                  <a:pt x="427673" y="518160"/>
                </a:cubicBezTo>
                <a:lnTo>
                  <a:pt x="428625" y="519112"/>
                </a:lnTo>
                <a:lnTo>
                  <a:pt x="441960" y="529590"/>
                </a:lnTo>
                <a:lnTo>
                  <a:pt x="442913" y="530543"/>
                </a:lnTo>
                <a:lnTo>
                  <a:pt x="443865" y="531495"/>
                </a:lnTo>
                <a:cubicBezTo>
                  <a:pt x="452438" y="537210"/>
                  <a:pt x="462915" y="540068"/>
                  <a:pt x="472440" y="540068"/>
                </a:cubicBezTo>
                <a:cubicBezTo>
                  <a:pt x="474345" y="540068"/>
                  <a:pt x="476250" y="540068"/>
                  <a:pt x="478155" y="540068"/>
                </a:cubicBezTo>
                <a:cubicBezTo>
                  <a:pt x="501968" y="538162"/>
                  <a:pt x="521018" y="521018"/>
                  <a:pt x="527685" y="498158"/>
                </a:cubicBezTo>
                <a:cubicBezTo>
                  <a:pt x="548640" y="494347"/>
                  <a:pt x="565785" y="478155"/>
                  <a:pt x="571500" y="457200"/>
                </a:cubicBezTo>
                <a:cubicBezTo>
                  <a:pt x="593408" y="452437"/>
                  <a:pt x="610553" y="436245"/>
                  <a:pt x="615315" y="415290"/>
                </a:cubicBezTo>
                <a:cubicBezTo>
                  <a:pt x="616268" y="415290"/>
                  <a:pt x="618173" y="415290"/>
                  <a:pt x="619125" y="415290"/>
                </a:cubicBezTo>
                <a:cubicBezTo>
                  <a:pt x="649605" y="412433"/>
                  <a:pt x="672465" y="385763"/>
                  <a:pt x="670560" y="355283"/>
                </a:cubicBezTo>
                <a:cubicBezTo>
                  <a:pt x="670560" y="353378"/>
                  <a:pt x="670560" y="350520"/>
                  <a:pt x="670560" y="348615"/>
                </a:cubicBezTo>
                <a:lnTo>
                  <a:pt x="678180" y="339090"/>
                </a:lnTo>
                <a:lnTo>
                  <a:pt x="743903" y="262890"/>
                </a:lnTo>
                <a:cubicBezTo>
                  <a:pt x="756285" y="273368"/>
                  <a:pt x="773430" y="273368"/>
                  <a:pt x="787718" y="264795"/>
                </a:cubicBezTo>
                <a:lnTo>
                  <a:pt x="861060" y="220027"/>
                </a:lnTo>
                <a:lnTo>
                  <a:pt x="877253" y="210502"/>
                </a:lnTo>
                <a:lnTo>
                  <a:pt x="868680" y="195263"/>
                </a:lnTo>
                <a:close/>
                <a:moveTo>
                  <a:pt x="99060" y="249555"/>
                </a:moveTo>
                <a:lnTo>
                  <a:pt x="25718" y="204788"/>
                </a:lnTo>
                <a:lnTo>
                  <a:pt x="134303" y="25717"/>
                </a:lnTo>
                <a:lnTo>
                  <a:pt x="206693" y="70485"/>
                </a:lnTo>
                <a:cubicBezTo>
                  <a:pt x="214313" y="74295"/>
                  <a:pt x="218123" y="83820"/>
                  <a:pt x="215265" y="91440"/>
                </a:cubicBezTo>
                <a:lnTo>
                  <a:pt x="209550" y="100965"/>
                </a:lnTo>
                <a:lnTo>
                  <a:pt x="126683" y="238125"/>
                </a:lnTo>
                <a:lnTo>
                  <a:pt x="120968" y="246697"/>
                </a:lnTo>
                <a:cubicBezTo>
                  <a:pt x="118110" y="249555"/>
                  <a:pt x="113348" y="251460"/>
                  <a:pt x="108585" y="251460"/>
                </a:cubicBezTo>
                <a:cubicBezTo>
                  <a:pt x="105728" y="252413"/>
                  <a:pt x="101918" y="251460"/>
                  <a:pt x="99060" y="249555"/>
                </a:cubicBezTo>
                <a:close/>
                <a:moveTo>
                  <a:pt x="220980" y="413385"/>
                </a:moveTo>
                <a:cubicBezTo>
                  <a:pt x="220028" y="413385"/>
                  <a:pt x="219075" y="413385"/>
                  <a:pt x="218123" y="413385"/>
                </a:cubicBezTo>
                <a:cubicBezTo>
                  <a:pt x="202883" y="413385"/>
                  <a:pt x="190500" y="400050"/>
                  <a:pt x="190500" y="384810"/>
                </a:cubicBezTo>
                <a:cubicBezTo>
                  <a:pt x="190500" y="378143"/>
                  <a:pt x="193358" y="371475"/>
                  <a:pt x="197168" y="366713"/>
                </a:cubicBezTo>
                <a:lnTo>
                  <a:pt x="247650" y="309563"/>
                </a:lnTo>
                <a:cubicBezTo>
                  <a:pt x="253365" y="303847"/>
                  <a:pt x="260985" y="300038"/>
                  <a:pt x="269558" y="300038"/>
                </a:cubicBezTo>
                <a:cubicBezTo>
                  <a:pt x="276225" y="300038"/>
                  <a:pt x="282893" y="302895"/>
                  <a:pt x="287655" y="306705"/>
                </a:cubicBezTo>
                <a:cubicBezTo>
                  <a:pt x="299085" y="317183"/>
                  <a:pt x="300990" y="335280"/>
                  <a:pt x="290513" y="346710"/>
                </a:cubicBezTo>
                <a:lnTo>
                  <a:pt x="240030" y="403860"/>
                </a:lnTo>
                <a:cubicBezTo>
                  <a:pt x="235268" y="409575"/>
                  <a:pt x="228600" y="412433"/>
                  <a:pt x="220980" y="413385"/>
                </a:cubicBezTo>
                <a:close/>
                <a:moveTo>
                  <a:pt x="291465" y="449580"/>
                </a:moveTo>
                <a:cubicBezTo>
                  <a:pt x="290513" y="449580"/>
                  <a:pt x="289560" y="449580"/>
                  <a:pt x="288608" y="449580"/>
                </a:cubicBezTo>
                <a:cubicBezTo>
                  <a:pt x="273368" y="449580"/>
                  <a:pt x="260985" y="436245"/>
                  <a:pt x="260985" y="421005"/>
                </a:cubicBezTo>
                <a:cubicBezTo>
                  <a:pt x="260985" y="414338"/>
                  <a:pt x="263843" y="407670"/>
                  <a:pt x="267653" y="402908"/>
                </a:cubicBezTo>
                <a:lnTo>
                  <a:pt x="311468" y="352425"/>
                </a:lnTo>
                <a:cubicBezTo>
                  <a:pt x="317183" y="346710"/>
                  <a:pt x="324803" y="342900"/>
                  <a:pt x="333375" y="342900"/>
                </a:cubicBezTo>
                <a:cubicBezTo>
                  <a:pt x="340043" y="342900"/>
                  <a:pt x="346710" y="345758"/>
                  <a:pt x="351473" y="349568"/>
                </a:cubicBezTo>
                <a:cubicBezTo>
                  <a:pt x="362903" y="360045"/>
                  <a:pt x="364808" y="378143"/>
                  <a:pt x="354330" y="389572"/>
                </a:cubicBezTo>
                <a:lnTo>
                  <a:pt x="310515" y="440055"/>
                </a:lnTo>
                <a:cubicBezTo>
                  <a:pt x="305753" y="445770"/>
                  <a:pt x="299085" y="449580"/>
                  <a:pt x="291465" y="449580"/>
                </a:cubicBezTo>
                <a:lnTo>
                  <a:pt x="291465" y="449580"/>
                </a:lnTo>
                <a:close/>
                <a:moveTo>
                  <a:pt x="351473" y="484822"/>
                </a:moveTo>
                <a:cubicBezTo>
                  <a:pt x="350520" y="484822"/>
                  <a:pt x="349568" y="484822"/>
                  <a:pt x="348615" y="484822"/>
                </a:cubicBezTo>
                <a:cubicBezTo>
                  <a:pt x="342900" y="484822"/>
                  <a:pt x="338138" y="482918"/>
                  <a:pt x="333375" y="479108"/>
                </a:cubicBezTo>
                <a:cubicBezTo>
                  <a:pt x="323850" y="470535"/>
                  <a:pt x="322898" y="455295"/>
                  <a:pt x="331470" y="445770"/>
                </a:cubicBezTo>
                <a:lnTo>
                  <a:pt x="375285" y="395288"/>
                </a:lnTo>
                <a:cubicBezTo>
                  <a:pt x="380048" y="390525"/>
                  <a:pt x="386715" y="387668"/>
                  <a:pt x="393383" y="387668"/>
                </a:cubicBezTo>
                <a:cubicBezTo>
                  <a:pt x="399098" y="387668"/>
                  <a:pt x="404813" y="389572"/>
                  <a:pt x="408623" y="393383"/>
                </a:cubicBezTo>
                <a:cubicBezTo>
                  <a:pt x="418148" y="401955"/>
                  <a:pt x="419100" y="417195"/>
                  <a:pt x="410528" y="426720"/>
                </a:cubicBezTo>
                <a:lnTo>
                  <a:pt x="366713" y="477203"/>
                </a:lnTo>
                <a:cubicBezTo>
                  <a:pt x="362903" y="481965"/>
                  <a:pt x="357188" y="484822"/>
                  <a:pt x="351473" y="484822"/>
                </a:cubicBezTo>
                <a:lnTo>
                  <a:pt x="351473" y="484822"/>
                </a:lnTo>
                <a:close/>
                <a:moveTo>
                  <a:pt x="409575" y="507683"/>
                </a:moveTo>
                <a:cubicBezTo>
                  <a:pt x="404813" y="507683"/>
                  <a:pt x="399098" y="506730"/>
                  <a:pt x="395288" y="502920"/>
                </a:cubicBezTo>
                <a:cubicBezTo>
                  <a:pt x="387668" y="496253"/>
                  <a:pt x="386715" y="483870"/>
                  <a:pt x="393383" y="476250"/>
                </a:cubicBezTo>
                <a:lnTo>
                  <a:pt x="430530" y="433387"/>
                </a:lnTo>
                <a:cubicBezTo>
                  <a:pt x="434340" y="429578"/>
                  <a:pt x="439103" y="426720"/>
                  <a:pt x="444818" y="426720"/>
                </a:cubicBezTo>
                <a:cubicBezTo>
                  <a:pt x="449580" y="426720"/>
                  <a:pt x="453390" y="428625"/>
                  <a:pt x="457200" y="431483"/>
                </a:cubicBezTo>
                <a:cubicBezTo>
                  <a:pt x="464820" y="438150"/>
                  <a:pt x="465773" y="450533"/>
                  <a:pt x="459105" y="458153"/>
                </a:cubicBezTo>
                <a:lnTo>
                  <a:pt x="421958" y="501015"/>
                </a:lnTo>
                <a:cubicBezTo>
                  <a:pt x="419100" y="504825"/>
                  <a:pt x="414338" y="506730"/>
                  <a:pt x="409575" y="507683"/>
                </a:cubicBezTo>
                <a:lnTo>
                  <a:pt x="409575" y="507683"/>
                </a:lnTo>
                <a:close/>
                <a:moveTo>
                  <a:pt x="619125" y="396240"/>
                </a:moveTo>
                <a:cubicBezTo>
                  <a:pt x="618173" y="396240"/>
                  <a:pt x="616268" y="396240"/>
                  <a:pt x="615315" y="396240"/>
                </a:cubicBezTo>
                <a:cubicBezTo>
                  <a:pt x="609600" y="396240"/>
                  <a:pt x="603885" y="394335"/>
                  <a:pt x="599123" y="392430"/>
                </a:cubicBezTo>
                <a:cubicBezTo>
                  <a:pt x="599123" y="394335"/>
                  <a:pt x="600075" y="396240"/>
                  <a:pt x="600075" y="398145"/>
                </a:cubicBezTo>
                <a:cubicBezTo>
                  <a:pt x="601980" y="419100"/>
                  <a:pt x="586740" y="437197"/>
                  <a:pt x="565785" y="439103"/>
                </a:cubicBezTo>
                <a:cubicBezTo>
                  <a:pt x="565785" y="439103"/>
                  <a:pt x="565785" y="439103"/>
                  <a:pt x="565785" y="439103"/>
                </a:cubicBezTo>
                <a:cubicBezTo>
                  <a:pt x="562928" y="439103"/>
                  <a:pt x="559118" y="439103"/>
                  <a:pt x="556260" y="438150"/>
                </a:cubicBezTo>
                <a:lnTo>
                  <a:pt x="556260" y="439103"/>
                </a:lnTo>
                <a:cubicBezTo>
                  <a:pt x="558165" y="460058"/>
                  <a:pt x="542925" y="478155"/>
                  <a:pt x="521970" y="480060"/>
                </a:cubicBezTo>
                <a:cubicBezTo>
                  <a:pt x="521970" y="480060"/>
                  <a:pt x="521970" y="480060"/>
                  <a:pt x="521970" y="480060"/>
                </a:cubicBezTo>
                <a:cubicBezTo>
                  <a:pt x="519113" y="480060"/>
                  <a:pt x="515303" y="480060"/>
                  <a:pt x="512445" y="479108"/>
                </a:cubicBezTo>
                <a:lnTo>
                  <a:pt x="512445" y="480060"/>
                </a:lnTo>
                <a:cubicBezTo>
                  <a:pt x="514350" y="501015"/>
                  <a:pt x="499110" y="519112"/>
                  <a:pt x="478155" y="521018"/>
                </a:cubicBezTo>
                <a:cubicBezTo>
                  <a:pt x="478155" y="521018"/>
                  <a:pt x="478155" y="521018"/>
                  <a:pt x="478155" y="521018"/>
                </a:cubicBezTo>
                <a:cubicBezTo>
                  <a:pt x="477203" y="521018"/>
                  <a:pt x="476250" y="521018"/>
                  <a:pt x="475298" y="521018"/>
                </a:cubicBezTo>
                <a:cubicBezTo>
                  <a:pt x="468630" y="521018"/>
                  <a:pt x="461963" y="519112"/>
                  <a:pt x="455295" y="515303"/>
                </a:cubicBezTo>
                <a:lnTo>
                  <a:pt x="442913" y="505778"/>
                </a:lnTo>
                <a:lnTo>
                  <a:pt x="473393" y="470535"/>
                </a:lnTo>
                <a:cubicBezTo>
                  <a:pt x="486728" y="454343"/>
                  <a:pt x="484823" y="430530"/>
                  <a:pt x="469583" y="417195"/>
                </a:cubicBezTo>
                <a:cubicBezTo>
                  <a:pt x="462915" y="411480"/>
                  <a:pt x="454343" y="407670"/>
                  <a:pt x="444818" y="407670"/>
                </a:cubicBezTo>
                <a:cubicBezTo>
                  <a:pt x="441960" y="407670"/>
                  <a:pt x="438150" y="407670"/>
                  <a:pt x="435293" y="408622"/>
                </a:cubicBezTo>
                <a:cubicBezTo>
                  <a:pt x="434340" y="397193"/>
                  <a:pt x="429578" y="386715"/>
                  <a:pt x="421005" y="379095"/>
                </a:cubicBezTo>
                <a:cubicBezTo>
                  <a:pt x="413385" y="372428"/>
                  <a:pt x="402908" y="368618"/>
                  <a:pt x="392430" y="368618"/>
                </a:cubicBezTo>
                <a:lnTo>
                  <a:pt x="392430" y="368618"/>
                </a:lnTo>
                <a:cubicBezTo>
                  <a:pt x="387668" y="368618"/>
                  <a:pt x="383858" y="369570"/>
                  <a:pt x="379095" y="370522"/>
                </a:cubicBezTo>
                <a:cubicBezTo>
                  <a:pt x="379095" y="357188"/>
                  <a:pt x="373380" y="344805"/>
                  <a:pt x="362903" y="335280"/>
                </a:cubicBezTo>
                <a:cubicBezTo>
                  <a:pt x="354330" y="327660"/>
                  <a:pt x="343853" y="322897"/>
                  <a:pt x="332423" y="323850"/>
                </a:cubicBezTo>
                <a:lnTo>
                  <a:pt x="332423" y="323850"/>
                </a:lnTo>
                <a:cubicBezTo>
                  <a:pt x="326708" y="323850"/>
                  <a:pt x="320993" y="324803"/>
                  <a:pt x="315278" y="326708"/>
                </a:cubicBezTo>
                <a:cubicBezTo>
                  <a:pt x="314325" y="313372"/>
                  <a:pt x="308610" y="300990"/>
                  <a:pt x="299085" y="292418"/>
                </a:cubicBezTo>
                <a:cubicBezTo>
                  <a:pt x="290513" y="284797"/>
                  <a:pt x="280035" y="280035"/>
                  <a:pt x="268605" y="280988"/>
                </a:cubicBezTo>
                <a:lnTo>
                  <a:pt x="268605" y="280988"/>
                </a:lnTo>
                <a:cubicBezTo>
                  <a:pt x="255270" y="280988"/>
                  <a:pt x="241935" y="286703"/>
                  <a:pt x="232410" y="297180"/>
                </a:cubicBezTo>
                <a:lnTo>
                  <a:pt x="207645" y="325755"/>
                </a:lnTo>
                <a:lnTo>
                  <a:pt x="206693" y="324803"/>
                </a:lnTo>
                <a:lnTo>
                  <a:pt x="141923" y="249555"/>
                </a:lnTo>
                <a:lnTo>
                  <a:pt x="224790" y="112395"/>
                </a:lnTo>
                <a:cubicBezTo>
                  <a:pt x="245745" y="122872"/>
                  <a:pt x="269558" y="127635"/>
                  <a:pt x="293370" y="126682"/>
                </a:cubicBezTo>
                <a:cubicBezTo>
                  <a:pt x="312420" y="126682"/>
                  <a:pt x="331470" y="124777"/>
                  <a:pt x="348615" y="122872"/>
                </a:cubicBezTo>
                <a:cubicBezTo>
                  <a:pt x="350520" y="122872"/>
                  <a:pt x="352425" y="122872"/>
                  <a:pt x="354330" y="122872"/>
                </a:cubicBezTo>
                <a:cubicBezTo>
                  <a:pt x="362903" y="122872"/>
                  <a:pt x="371475" y="123825"/>
                  <a:pt x="379095" y="126682"/>
                </a:cubicBezTo>
                <a:lnTo>
                  <a:pt x="326708" y="188595"/>
                </a:lnTo>
                <a:cubicBezTo>
                  <a:pt x="316230" y="200025"/>
                  <a:pt x="311468" y="215265"/>
                  <a:pt x="312420" y="230505"/>
                </a:cubicBezTo>
                <a:cubicBezTo>
                  <a:pt x="313373" y="245745"/>
                  <a:pt x="320993" y="259080"/>
                  <a:pt x="332423" y="269558"/>
                </a:cubicBezTo>
                <a:lnTo>
                  <a:pt x="332423" y="269558"/>
                </a:lnTo>
                <a:lnTo>
                  <a:pt x="332423" y="269558"/>
                </a:lnTo>
                <a:cubicBezTo>
                  <a:pt x="342900" y="278130"/>
                  <a:pt x="356235" y="282893"/>
                  <a:pt x="369570" y="282893"/>
                </a:cubicBezTo>
                <a:cubicBezTo>
                  <a:pt x="371475" y="282893"/>
                  <a:pt x="372428" y="282893"/>
                  <a:pt x="374333" y="282893"/>
                </a:cubicBezTo>
                <a:cubicBezTo>
                  <a:pt x="389573" y="281940"/>
                  <a:pt x="403860" y="274320"/>
                  <a:pt x="413385" y="262890"/>
                </a:cubicBezTo>
                <a:lnTo>
                  <a:pt x="478155" y="188595"/>
                </a:lnTo>
                <a:lnTo>
                  <a:pt x="478155" y="188595"/>
                </a:lnTo>
                <a:lnTo>
                  <a:pt x="488633" y="198120"/>
                </a:lnTo>
                <a:lnTo>
                  <a:pt x="641985" y="329565"/>
                </a:lnTo>
                <a:cubicBezTo>
                  <a:pt x="648653" y="335280"/>
                  <a:pt x="652463" y="344805"/>
                  <a:pt x="652463" y="353378"/>
                </a:cubicBezTo>
                <a:cubicBezTo>
                  <a:pt x="652463" y="354330"/>
                  <a:pt x="652463" y="357188"/>
                  <a:pt x="652463" y="357188"/>
                </a:cubicBezTo>
                <a:cubicBezTo>
                  <a:pt x="654368" y="377190"/>
                  <a:pt x="639128" y="394335"/>
                  <a:pt x="619125" y="396240"/>
                </a:cubicBezTo>
                <a:cubicBezTo>
                  <a:pt x="619125" y="396240"/>
                  <a:pt x="619125" y="396240"/>
                  <a:pt x="619125" y="396240"/>
                </a:cubicBezTo>
                <a:close/>
                <a:moveTo>
                  <a:pt x="665798" y="326708"/>
                </a:moveTo>
                <a:cubicBezTo>
                  <a:pt x="662940" y="321945"/>
                  <a:pt x="659130" y="318135"/>
                  <a:pt x="655320" y="314325"/>
                </a:cubicBezTo>
                <a:lnTo>
                  <a:pt x="477203" y="160972"/>
                </a:lnTo>
                <a:lnTo>
                  <a:pt x="399098" y="250508"/>
                </a:lnTo>
                <a:cubicBezTo>
                  <a:pt x="392430" y="258127"/>
                  <a:pt x="383858" y="262890"/>
                  <a:pt x="373380" y="263843"/>
                </a:cubicBezTo>
                <a:cubicBezTo>
                  <a:pt x="372428" y="263843"/>
                  <a:pt x="371475" y="263843"/>
                  <a:pt x="370523" y="263843"/>
                </a:cubicBezTo>
                <a:cubicBezTo>
                  <a:pt x="360998" y="263843"/>
                  <a:pt x="352425" y="260033"/>
                  <a:pt x="344805" y="254318"/>
                </a:cubicBezTo>
                <a:cubicBezTo>
                  <a:pt x="328613" y="240983"/>
                  <a:pt x="326708" y="218122"/>
                  <a:pt x="340043" y="201930"/>
                </a:cubicBezTo>
                <a:cubicBezTo>
                  <a:pt x="340043" y="201930"/>
                  <a:pt x="340995" y="200977"/>
                  <a:pt x="340995" y="200977"/>
                </a:cubicBezTo>
                <a:lnTo>
                  <a:pt x="416243" y="115252"/>
                </a:lnTo>
                <a:cubicBezTo>
                  <a:pt x="423863" y="106680"/>
                  <a:pt x="434340" y="102870"/>
                  <a:pt x="444818" y="102870"/>
                </a:cubicBezTo>
                <a:cubicBezTo>
                  <a:pt x="445770" y="102870"/>
                  <a:pt x="446723" y="102870"/>
                  <a:pt x="448628" y="102870"/>
                </a:cubicBezTo>
                <a:cubicBezTo>
                  <a:pt x="450533" y="102870"/>
                  <a:pt x="451485" y="103823"/>
                  <a:pt x="453390" y="103823"/>
                </a:cubicBezTo>
                <a:cubicBezTo>
                  <a:pt x="497205" y="112395"/>
                  <a:pt x="537210" y="127635"/>
                  <a:pt x="583883" y="127635"/>
                </a:cubicBezTo>
                <a:cubicBezTo>
                  <a:pt x="607695" y="127635"/>
                  <a:pt x="631508" y="123825"/>
                  <a:pt x="653415" y="115252"/>
                </a:cubicBezTo>
                <a:lnTo>
                  <a:pt x="708660" y="204788"/>
                </a:lnTo>
                <a:lnTo>
                  <a:pt x="734378" y="247650"/>
                </a:lnTo>
                <a:lnTo>
                  <a:pt x="665798" y="326708"/>
                </a:lnTo>
                <a:close/>
                <a:moveTo>
                  <a:pt x="779145" y="249555"/>
                </a:moveTo>
                <a:cubicBezTo>
                  <a:pt x="776288" y="251460"/>
                  <a:pt x="772478" y="252413"/>
                  <a:pt x="769620" y="252413"/>
                </a:cubicBezTo>
                <a:cubicBezTo>
                  <a:pt x="764858" y="252413"/>
                  <a:pt x="760095" y="250508"/>
                  <a:pt x="756285" y="246697"/>
                </a:cubicBezTo>
                <a:lnTo>
                  <a:pt x="750570" y="237172"/>
                </a:lnTo>
                <a:lnTo>
                  <a:pt x="724853" y="195263"/>
                </a:lnTo>
                <a:lnTo>
                  <a:pt x="664845" y="96202"/>
                </a:lnTo>
                <a:cubicBezTo>
                  <a:pt x="659130" y="87630"/>
                  <a:pt x="661988" y="77152"/>
                  <a:pt x="669608" y="71438"/>
                </a:cubicBezTo>
                <a:cubicBezTo>
                  <a:pt x="670560" y="71438"/>
                  <a:pt x="670560" y="70485"/>
                  <a:pt x="671513" y="70485"/>
                </a:cubicBezTo>
                <a:lnTo>
                  <a:pt x="744855" y="25717"/>
                </a:lnTo>
                <a:lnTo>
                  <a:pt x="852488" y="204788"/>
                </a:lnTo>
                <a:lnTo>
                  <a:pt x="779145" y="249555"/>
                </a:lnTo>
                <a:close/>
              </a:path>
            </a:pathLst>
          </a:custGeom>
          <a:solidFill>
            <a:schemeClr val="bg2"/>
          </a:solidFill>
          <a:ln w="19050" cap="flat">
            <a:solidFill>
              <a:schemeClr val="bg2"/>
            </a:solidFill>
            <a:prstDash val="solid"/>
            <a:miter/>
          </a:ln>
        </p:spPr>
        <p:txBody>
          <a:bodyPr rtlCol="0" anchor="ctr"/>
          <a:lstStyle/>
          <a:p>
            <a:endParaRPr lang="fr-FR"/>
          </a:p>
        </p:txBody>
      </p:sp>
      <p:grpSp>
        <p:nvGrpSpPr>
          <p:cNvPr id="22" name="Graphique 10" descr="Portefeuille contour">
            <a:extLst>
              <a:ext uri="{FF2B5EF4-FFF2-40B4-BE49-F238E27FC236}">
                <a16:creationId xmlns:a16="http://schemas.microsoft.com/office/drawing/2014/main" id="{DF7A85B1-3783-4EEC-8A6B-55C4BA9ED2A2}"/>
              </a:ext>
            </a:extLst>
          </p:cNvPr>
          <p:cNvGrpSpPr/>
          <p:nvPr/>
        </p:nvGrpSpPr>
        <p:grpSpPr>
          <a:xfrm>
            <a:off x="1067669" y="5193557"/>
            <a:ext cx="597241" cy="497701"/>
            <a:chOff x="429963" y="4559650"/>
            <a:chExt cx="685800" cy="571500"/>
          </a:xfrm>
          <a:solidFill>
            <a:schemeClr val="accent3"/>
          </a:solidFill>
        </p:grpSpPr>
        <p:sp>
          <p:nvSpPr>
            <p:cNvPr id="23" name="Forme libre : forme 22">
              <a:extLst>
                <a:ext uri="{FF2B5EF4-FFF2-40B4-BE49-F238E27FC236}">
                  <a16:creationId xmlns:a16="http://schemas.microsoft.com/office/drawing/2014/main" id="{7165D573-91F0-4D01-BD02-11E15309B7F0}"/>
                </a:ext>
              </a:extLst>
            </p:cNvPr>
            <p:cNvSpPr/>
            <p:nvPr/>
          </p:nvSpPr>
          <p:spPr>
            <a:xfrm>
              <a:off x="429963" y="4559650"/>
              <a:ext cx="685800" cy="571500"/>
            </a:xfrm>
            <a:custGeom>
              <a:avLst/>
              <a:gdLst>
                <a:gd name="connsiteX0" fmla="*/ 647700 w 685800"/>
                <a:gd name="connsiteY0" fmla="*/ 238125 h 571500"/>
                <a:gd name="connsiteX1" fmla="*/ 647700 w 685800"/>
                <a:gd name="connsiteY1" fmla="*/ 123825 h 571500"/>
                <a:gd name="connsiteX2" fmla="*/ 609600 w 685800"/>
                <a:gd name="connsiteY2" fmla="*/ 85725 h 571500"/>
                <a:gd name="connsiteX3" fmla="*/ 52388 w 685800"/>
                <a:gd name="connsiteY3" fmla="*/ 85725 h 571500"/>
                <a:gd name="connsiteX4" fmla="*/ 19050 w 685800"/>
                <a:gd name="connsiteY4" fmla="*/ 52388 h 571500"/>
                <a:gd name="connsiteX5" fmla="*/ 52388 w 685800"/>
                <a:gd name="connsiteY5" fmla="*/ 19050 h 571500"/>
                <a:gd name="connsiteX6" fmla="*/ 561975 w 685800"/>
                <a:gd name="connsiteY6" fmla="*/ 19050 h 571500"/>
                <a:gd name="connsiteX7" fmla="*/ 590550 w 685800"/>
                <a:gd name="connsiteY7" fmla="*/ 47625 h 571500"/>
                <a:gd name="connsiteX8" fmla="*/ 590550 w 685800"/>
                <a:gd name="connsiteY8" fmla="*/ 66675 h 571500"/>
                <a:gd name="connsiteX9" fmla="*/ 609600 w 685800"/>
                <a:gd name="connsiteY9" fmla="*/ 66675 h 571500"/>
                <a:gd name="connsiteX10" fmla="*/ 609600 w 685800"/>
                <a:gd name="connsiteY10" fmla="*/ 47625 h 571500"/>
                <a:gd name="connsiteX11" fmla="*/ 561975 w 685800"/>
                <a:gd name="connsiteY11" fmla="*/ 0 h 571500"/>
                <a:gd name="connsiteX12" fmla="*/ 52388 w 685800"/>
                <a:gd name="connsiteY12" fmla="*/ 0 h 571500"/>
                <a:gd name="connsiteX13" fmla="*/ 0 w 685800"/>
                <a:gd name="connsiteY13" fmla="*/ 47625 h 571500"/>
                <a:gd name="connsiteX14" fmla="*/ 0 w 685800"/>
                <a:gd name="connsiteY14" fmla="*/ 485775 h 571500"/>
                <a:gd name="connsiteX15" fmla="*/ 85725 w 685800"/>
                <a:gd name="connsiteY15" fmla="*/ 571500 h 571500"/>
                <a:gd name="connsiteX16" fmla="*/ 600075 w 685800"/>
                <a:gd name="connsiteY16" fmla="*/ 571500 h 571500"/>
                <a:gd name="connsiteX17" fmla="*/ 647700 w 685800"/>
                <a:gd name="connsiteY17" fmla="*/ 523875 h 571500"/>
                <a:gd name="connsiteX18" fmla="*/ 647700 w 685800"/>
                <a:gd name="connsiteY18" fmla="*/ 428625 h 571500"/>
                <a:gd name="connsiteX19" fmla="*/ 685800 w 685800"/>
                <a:gd name="connsiteY19" fmla="*/ 390525 h 571500"/>
                <a:gd name="connsiteX20" fmla="*/ 685800 w 685800"/>
                <a:gd name="connsiteY20" fmla="*/ 276225 h 571500"/>
                <a:gd name="connsiteX21" fmla="*/ 647700 w 685800"/>
                <a:gd name="connsiteY21" fmla="*/ 238125 h 571500"/>
                <a:gd name="connsiteX22" fmla="*/ 628650 w 685800"/>
                <a:gd name="connsiteY22" fmla="*/ 523875 h 571500"/>
                <a:gd name="connsiteX23" fmla="*/ 600075 w 685800"/>
                <a:gd name="connsiteY23" fmla="*/ 552450 h 571500"/>
                <a:gd name="connsiteX24" fmla="*/ 85725 w 685800"/>
                <a:gd name="connsiteY24" fmla="*/ 552450 h 571500"/>
                <a:gd name="connsiteX25" fmla="*/ 19050 w 685800"/>
                <a:gd name="connsiteY25" fmla="*/ 485775 h 571500"/>
                <a:gd name="connsiteX26" fmla="*/ 19050 w 685800"/>
                <a:gd name="connsiteY26" fmla="*/ 92764 h 571500"/>
                <a:gd name="connsiteX27" fmla="*/ 52388 w 685800"/>
                <a:gd name="connsiteY27" fmla="*/ 104775 h 571500"/>
                <a:gd name="connsiteX28" fmla="*/ 609600 w 685800"/>
                <a:gd name="connsiteY28" fmla="*/ 104775 h 571500"/>
                <a:gd name="connsiteX29" fmla="*/ 628650 w 685800"/>
                <a:gd name="connsiteY29" fmla="*/ 123825 h 571500"/>
                <a:gd name="connsiteX30" fmla="*/ 628650 w 685800"/>
                <a:gd name="connsiteY30" fmla="*/ 238125 h 571500"/>
                <a:gd name="connsiteX31" fmla="*/ 552450 w 685800"/>
                <a:gd name="connsiteY31" fmla="*/ 238125 h 571500"/>
                <a:gd name="connsiteX32" fmla="*/ 457200 w 685800"/>
                <a:gd name="connsiteY32" fmla="*/ 333375 h 571500"/>
                <a:gd name="connsiteX33" fmla="*/ 552450 w 685800"/>
                <a:gd name="connsiteY33" fmla="*/ 428625 h 571500"/>
                <a:gd name="connsiteX34" fmla="*/ 628650 w 685800"/>
                <a:gd name="connsiteY34" fmla="*/ 428625 h 571500"/>
                <a:gd name="connsiteX35" fmla="*/ 666750 w 685800"/>
                <a:gd name="connsiteY35" fmla="*/ 390525 h 571500"/>
                <a:gd name="connsiteX36" fmla="*/ 647700 w 685800"/>
                <a:gd name="connsiteY36" fmla="*/ 409575 h 571500"/>
                <a:gd name="connsiteX37" fmla="*/ 552450 w 685800"/>
                <a:gd name="connsiteY37" fmla="*/ 409575 h 571500"/>
                <a:gd name="connsiteX38" fmla="*/ 476250 w 685800"/>
                <a:gd name="connsiteY38" fmla="*/ 333375 h 571500"/>
                <a:gd name="connsiteX39" fmla="*/ 552450 w 685800"/>
                <a:gd name="connsiteY39" fmla="*/ 257175 h 571500"/>
                <a:gd name="connsiteX40" fmla="*/ 647700 w 685800"/>
                <a:gd name="connsiteY40" fmla="*/ 257175 h 571500"/>
                <a:gd name="connsiteX41" fmla="*/ 666750 w 685800"/>
                <a:gd name="connsiteY41" fmla="*/ 27622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85800" h="571500">
                  <a:moveTo>
                    <a:pt x="647700" y="238125"/>
                  </a:moveTo>
                  <a:lnTo>
                    <a:pt x="647700" y="123825"/>
                  </a:lnTo>
                  <a:cubicBezTo>
                    <a:pt x="647700" y="102783"/>
                    <a:pt x="630642" y="85725"/>
                    <a:pt x="609600" y="85725"/>
                  </a:cubicBezTo>
                  <a:lnTo>
                    <a:pt x="52388" y="85725"/>
                  </a:lnTo>
                  <a:cubicBezTo>
                    <a:pt x="33976" y="85725"/>
                    <a:pt x="19050" y="70799"/>
                    <a:pt x="19050" y="52388"/>
                  </a:cubicBezTo>
                  <a:cubicBezTo>
                    <a:pt x="19050" y="33976"/>
                    <a:pt x="33976" y="19050"/>
                    <a:pt x="52388" y="19050"/>
                  </a:cubicBezTo>
                  <a:lnTo>
                    <a:pt x="561975" y="19050"/>
                  </a:lnTo>
                  <a:cubicBezTo>
                    <a:pt x="577757" y="19050"/>
                    <a:pt x="590550" y="31843"/>
                    <a:pt x="590550" y="47625"/>
                  </a:cubicBezTo>
                  <a:lnTo>
                    <a:pt x="590550" y="66675"/>
                  </a:lnTo>
                  <a:lnTo>
                    <a:pt x="609600" y="66675"/>
                  </a:lnTo>
                  <a:lnTo>
                    <a:pt x="609600" y="47625"/>
                  </a:lnTo>
                  <a:cubicBezTo>
                    <a:pt x="609569" y="21335"/>
                    <a:pt x="588265" y="31"/>
                    <a:pt x="561975" y="0"/>
                  </a:cubicBezTo>
                  <a:lnTo>
                    <a:pt x="52388" y="0"/>
                  </a:lnTo>
                  <a:cubicBezTo>
                    <a:pt x="25267" y="18"/>
                    <a:pt x="2595" y="20629"/>
                    <a:pt x="0" y="47625"/>
                  </a:cubicBezTo>
                  <a:lnTo>
                    <a:pt x="0" y="485775"/>
                  </a:lnTo>
                  <a:cubicBezTo>
                    <a:pt x="58" y="533095"/>
                    <a:pt x="38404" y="571442"/>
                    <a:pt x="85725" y="571500"/>
                  </a:cubicBezTo>
                  <a:lnTo>
                    <a:pt x="600075" y="571500"/>
                  </a:lnTo>
                  <a:cubicBezTo>
                    <a:pt x="626365" y="571469"/>
                    <a:pt x="647669" y="550165"/>
                    <a:pt x="647700" y="523875"/>
                  </a:cubicBezTo>
                  <a:lnTo>
                    <a:pt x="647700" y="428625"/>
                  </a:lnTo>
                  <a:cubicBezTo>
                    <a:pt x="668742" y="428625"/>
                    <a:pt x="685800" y="411567"/>
                    <a:pt x="685800" y="390525"/>
                  </a:cubicBezTo>
                  <a:lnTo>
                    <a:pt x="685800" y="276225"/>
                  </a:lnTo>
                  <a:cubicBezTo>
                    <a:pt x="685800" y="255183"/>
                    <a:pt x="668742" y="238125"/>
                    <a:pt x="647700" y="238125"/>
                  </a:cubicBezTo>
                  <a:close/>
                  <a:moveTo>
                    <a:pt x="628650" y="523875"/>
                  </a:moveTo>
                  <a:cubicBezTo>
                    <a:pt x="628650" y="539657"/>
                    <a:pt x="615857" y="552450"/>
                    <a:pt x="600075" y="552450"/>
                  </a:cubicBezTo>
                  <a:lnTo>
                    <a:pt x="85725" y="552450"/>
                  </a:lnTo>
                  <a:cubicBezTo>
                    <a:pt x="48918" y="552408"/>
                    <a:pt x="19092" y="522581"/>
                    <a:pt x="19050" y="485775"/>
                  </a:cubicBezTo>
                  <a:lnTo>
                    <a:pt x="19050" y="92764"/>
                  </a:lnTo>
                  <a:cubicBezTo>
                    <a:pt x="28421" y="100534"/>
                    <a:pt x="40214" y="104784"/>
                    <a:pt x="52388" y="104775"/>
                  </a:cubicBezTo>
                  <a:lnTo>
                    <a:pt x="609600" y="104775"/>
                  </a:lnTo>
                  <a:cubicBezTo>
                    <a:pt x="620121" y="104775"/>
                    <a:pt x="628650" y="113304"/>
                    <a:pt x="628650" y="123825"/>
                  </a:cubicBezTo>
                  <a:lnTo>
                    <a:pt x="628650" y="238125"/>
                  </a:lnTo>
                  <a:lnTo>
                    <a:pt x="552450" y="238125"/>
                  </a:lnTo>
                  <a:cubicBezTo>
                    <a:pt x="499844" y="238125"/>
                    <a:pt x="457200" y="280770"/>
                    <a:pt x="457200" y="333375"/>
                  </a:cubicBezTo>
                  <a:cubicBezTo>
                    <a:pt x="457200" y="385980"/>
                    <a:pt x="499844" y="428625"/>
                    <a:pt x="552450" y="428625"/>
                  </a:cubicBezTo>
                  <a:lnTo>
                    <a:pt x="628650" y="428625"/>
                  </a:lnTo>
                  <a:close/>
                  <a:moveTo>
                    <a:pt x="666750" y="390525"/>
                  </a:moveTo>
                  <a:cubicBezTo>
                    <a:pt x="666750" y="401046"/>
                    <a:pt x="658221" y="409575"/>
                    <a:pt x="647700" y="409575"/>
                  </a:cubicBezTo>
                  <a:lnTo>
                    <a:pt x="552450" y="409575"/>
                  </a:lnTo>
                  <a:cubicBezTo>
                    <a:pt x="510366" y="409575"/>
                    <a:pt x="476250" y="375459"/>
                    <a:pt x="476250" y="333375"/>
                  </a:cubicBezTo>
                  <a:cubicBezTo>
                    <a:pt x="476250" y="291291"/>
                    <a:pt x="510366" y="257175"/>
                    <a:pt x="552450" y="257175"/>
                  </a:cubicBezTo>
                  <a:lnTo>
                    <a:pt x="647700" y="257175"/>
                  </a:lnTo>
                  <a:cubicBezTo>
                    <a:pt x="658221" y="257175"/>
                    <a:pt x="666750" y="265704"/>
                    <a:pt x="666750" y="276225"/>
                  </a:cubicBezTo>
                  <a:close/>
                </a:path>
              </a:pathLst>
            </a:custGeom>
            <a:grpFill/>
            <a:ln w="19050" cap="flat">
              <a:solidFill>
                <a:schemeClr val="accent3"/>
              </a:solid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F4646587-76A8-4711-B549-B46919462466}"/>
                </a:ext>
              </a:extLst>
            </p:cNvPr>
            <p:cNvSpPr/>
            <p:nvPr/>
          </p:nvSpPr>
          <p:spPr>
            <a:xfrm>
              <a:off x="963363" y="4854925"/>
              <a:ext cx="76200" cy="76200"/>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 name="connsiteX5" fmla="*/ 38100 w 76200"/>
                <a:gd name="connsiteY5" fmla="*/ 57150 h 76200"/>
                <a:gd name="connsiteX6" fmla="*/ 19050 w 76200"/>
                <a:gd name="connsiteY6" fmla="*/ 38100 h 76200"/>
                <a:gd name="connsiteX7" fmla="*/ 38100 w 76200"/>
                <a:gd name="connsiteY7" fmla="*/ 19050 h 76200"/>
                <a:gd name="connsiteX8" fmla="*/ 57150 w 76200"/>
                <a:gd name="connsiteY8" fmla="*/ 38100 h 76200"/>
                <a:gd name="connsiteX9" fmla="*/ 38100 w 76200"/>
                <a:gd name="connsiteY9" fmla="*/ 571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0"/>
                  </a:moveTo>
                  <a:cubicBezTo>
                    <a:pt x="17058" y="0"/>
                    <a:pt x="0" y="17058"/>
                    <a:pt x="0" y="38100"/>
                  </a:cubicBezTo>
                  <a:cubicBezTo>
                    <a:pt x="0" y="59142"/>
                    <a:pt x="17058" y="76200"/>
                    <a:pt x="38100" y="76200"/>
                  </a:cubicBezTo>
                  <a:cubicBezTo>
                    <a:pt x="59142" y="76200"/>
                    <a:pt x="76200" y="59142"/>
                    <a:pt x="76200" y="38100"/>
                  </a:cubicBezTo>
                  <a:cubicBezTo>
                    <a:pt x="76200" y="17058"/>
                    <a:pt x="59142" y="0"/>
                    <a:pt x="38100" y="0"/>
                  </a:cubicBezTo>
                  <a:close/>
                  <a:moveTo>
                    <a:pt x="38100" y="57150"/>
                  </a:moveTo>
                  <a:cubicBezTo>
                    <a:pt x="27579" y="57150"/>
                    <a:pt x="19050" y="48621"/>
                    <a:pt x="19050" y="38100"/>
                  </a:cubicBezTo>
                  <a:cubicBezTo>
                    <a:pt x="19050" y="27579"/>
                    <a:pt x="27579" y="19050"/>
                    <a:pt x="38100" y="19050"/>
                  </a:cubicBezTo>
                  <a:cubicBezTo>
                    <a:pt x="48621" y="19050"/>
                    <a:pt x="57150" y="27579"/>
                    <a:pt x="57150" y="38100"/>
                  </a:cubicBezTo>
                  <a:cubicBezTo>
                    <a:pt x="57150" y="48621"/>
                    <a:pt x="48621" y="57150"/>
                    <a:pt x="38100" y="57150"/>
                  </a:cubicBezTo>
                  <a:close/>
                </a:path>
              </a:pathLst>
            </a:custGeom>
            <a:grpFill/>
            <a:ln w="19050" cap="flat">
              <a:solidFill>
                <a:schemeClr val="accent3"/>
              </a:solidFill>
              <a:prstDash val="solid"/>
              <a:miter/>
            </a:ln>
          </p:spPr>
          <p:txBody>
            <a:bodyPr rtlCol="0" anchor="ctr"/>
            <a:lstStyle/>
            <a:p>
              <a:endParaRPr lang="fr-FR"/>
            </a:p>
          </p:txBody>
        </p:sp>
      </p:grpSp>
      <p:sp>
        <p:nvSpPr>
          <p:cNvPr id="25" name="Graphique 5" descr="Parapluie contour">
            <a:extLst>
              <a:ext uri="{FF2B5EF4-FFF2-40B4-BE49-F238E27FC236}">
                <a16:creationId xmlns:a16="http://schemas.microsoft.com/office/drawing/2014/main" id="{FA5CFE1F-3B91-49B5-AA40-00D247C782A9}"/>
              </a:ext>
            </a:extLst>
          </p:cNvPr>
          <p:cNvSpPr/>
          <p:nvPr/>
        </p:nvSpPr>
        <p:spPr>
          <a:xfrm>
            <a:off x="887600" y="2211049"/>
            <a:ext cx="589744" cy="600787"/>
          </a:xfrm>
          <a:custGeom>
            <a:avLst/>
            <a:gdLst>
              <a:gd name="connsiteX0" fmla="*/ 400067 w 762016"/>
              <a:gd name="connsiteY0" fmla="*/ 38100 h 776285"/>
              <a:gd name="connsiteX1" fmla="*/ 390542 w 762016"/>
              <a:gd name="connsiteY1" fmla="*/ 38100 h 776285"/>
              <a:gd name="connsiteX2" fmla="*/ 390542 w 762016"/>
              <a:gd name="connsiteY2" fmla="*/ 9525 h 776285"/>
              <a:gd name="connsiteX3" fmla="*/ 381017 w 762016"/>
              <a:gd name="connsiteY3" fmla="*/ 0 h 776285"/>
              <a:gd name="connsiteX4" fmla="*/ 371492 w 762016"/>
              <a:gd name="connsiteY4" fmla="*/ 9525 h 776285"/>
              <a:gd name="connsiteX5" fmla="*/ 371492 w 762016"/>
              <a:gd name="connsiteY5" fmla="*/ 38100 h 776285"/>
              <a:gd name="connsiteX6" fmla="*/ 361967 w 762016"/>
              <a:gd name="connsiteY6" fmla="*/ 38100 h 776285"/>
              <a:gd name="connsiteX7" fmla="*/ 17 w 762016"/>
              <a:gd name="connsiteY7" fmla="*/ 381000 h 776285"/>
              <a:gd name="connsiteX8" fmla="*/ 8461 w 762016"/>
              <a:gd name="connsiteY8" fmla="*/ 390525 h 776285"/>
              <a:gd name="connsiteX9" fmla="*/ 9542 w 762016"/>
              <a:gd name="connsiteY9" fmla="*/ 390525 h 776285"/>
              <a:gd name="connsiteX10" fmla="*/ 19067 w 762016"/>
              <a:gd name="connsiteY10" fmla="*/ 382080 h 776285"/>
              <a:gd name="connsiteX11" fmla="*/ 19067 w 762016"/>
              <a:gd name="connsiteY11" fmla="*/ 381000 h 776285"/>
              <a:gd name="connsiteX12" fmla="*/ 133367 w 762016"/>
              <a:gd name="connsiteY12" fmla="*/ 278130 h 776285"/>
              <a:gd name="connsiteX13" fmla="*/ 247667 w 762016"/>
              <a:gd name="connsiteY13" fmla="*/ 381000 h 776285"/>
              <a:gd name="connsiteX14" fmla="*/ 257192 w 762016"/>
              <a:gd name="connsiteY14" fmla="*/ 390525 h 776285"/>
              <a:gd name="connsiteX15" fmla="*/ 266717 w 762016"/>
              <a:gd name="connsiteY15" fmla="*/ 381000 h 776285"/>
              <a:gd name="connsiteX16" fmla="*/ 324181 w 762016"/>
              <a:gd name="connsiteY16" fmla="*/ 291922 h 776285"/>
              <a:gd name="connsiteX17" fmla="*/ 371492 w 762016"/>
              <a:gd name="connsiteY17" fmla="*/ 280321 h 776285"/>
              <a:gd name="connsiteX18" fmla="*/ 371492 w 762016"/>
              <a:gd name="connsiteY18" fmla="*/ 656168 h 776285"/>
              <a:gd name="connsiteX19" fmla="*/ 366729 w 762016"/>
              <a:gd name="connsiteY19" fmla="*/ 666750 h 776285"/>
              <a:gd name="connsiteX20" fmla="*/ 366729 w 762016"/>
              <a:gd name="connsiteY20" fmla="*/ 707917 h 776285"/>
              <a:gd name="connsiteX21" fmla="*/ 332439 w 762016"/>
              <a:gd name="connsiteY21" fmla="*/ 747522 h 776285"/>
              <a:gd name="connsiteX22" fmla="*/ 290720 w 762016"/>
              <a:gd name="connsiteY22" fmla="*/ 713423 h 776285"/>
              <a:gd name="connsiteX23" fmla="*/ 290529 w 762016"/>
              <a:gd name="connsiteY23" fmla="*/ 709613 h 776285"/>
              <a:gd name="connsiteX24" fmla="*/ 276255 w 762016"/>
              <a:gd name="connsiteY24" fmla="*/ 695312 h 776285"/>
              <a:gd name="connsiteX25" fmla="*/ 272908 w 762016"/>
              <a:gd name="connsiteY25" fmla="*/ 695706 h 776285"/>
              <a:gd name="connsiteX26" fmla="*/ 261954 w 762016"/>
              <a:gd name="connsiteY26" fmla="*/ 710736 h 776285"/>
              <a:gd name="connsiteX27" fmla="*/ 329898 w 762016"/>
              <a:gd name="connsiteY27" fmla="*/ 776274 h 776285"/>
              <a:gd name="connsiteX28" fmla="*/ 334935 w 762016"/>
              <a:gd name="connsiteY28" fmla="*/ 775992 h 776285"/>
              <a:gd name="connsiteX29" fmla="*/ 395304 w 762016"/>
              <a:gd name="connsiteY29" fmla="*/ 706946 h 776285"/>
              <a:gd name="connsiteX30" fmla="*/ 395304 w 762016"/>
              <a:gd name="connsiteY30" fmla="*/ 666750 h 776285"/>
              <a:gd name="connsiteX31" fmla="*/ 390542 w 762016"/>
              <a:gd name="connsiteY31" fmla="*/ 656168 h 776285"/>
              <a:gd name="connsiteX32" fmla="*/ 390542 w 762016"/>
              <a:gd name="connsiteY32" fmla="*/ 280292 h 776285"/>
              <a:gd name="connsiteX33" fmla="*/ 430718 w 762016"/>
              <a:gd name="connsiteY33" fmla="*/ 288931 h 776285"/>
              <a:gd name="connsiteX34" fmla="*/ 495317 w 762016"/>
              <a:gd name="connsiteY34" fmla="*/ 381000 h 776285"/>
              <a:gd name="connsiteX35" fmla="*/ 495317 w 762016"/>
              <a:gd name="connsiteY35" fmla="*/ 381000 h 776285"/>
              <a:gd name="connsiteX36" fmla="*/ 495317 w 762016"/>
              <a:gd name="connsiteY36" fmla="*/ 381000 h 776285"/>
              <a:gd name="connsiteX37" fmla="*/ 504842 w 762016"/>
              <a:gd name="connsiteY37" fmla="*/ 390525 h 776285"/>
              <a:gd name="connsiteX38" fmla="*/ 514367 w 762016"/>
              <a:gd name="connsiteY38" fmla="*/ 381000 h 776285"/>
              <a:gd name="connsiteX39" fmla="*/ 628667 w 762016"/>
              <a:gd name="connsiteY39" fmla="*/ 278130 h 776285"/>
              <a:gd name="connsiteX40" fmla="*/ 742967 w 762016"/>
              <a:gd name="connsiteY40" fmla="*/ 381000 h 776285"/>
              <a:gd name="connsiteX41" fmla="*/ 752492 w 762016"/>
              <a:gd name="connsiteY41" fmla="*/ 390525 h 776285"/>
              <a:gd name="connsiteX42" fmla="*/ 762017 w 762016"/>
              <a:gd name="connsiteY42" fmla="*/ 381000 h 776285"/>
              <a:gd name="connsiteX43" fmla="*/ 400067 w 762016"/>
              <a:gd name="connsiteY43" fmla="*/ 38100 h 776285"/>
              <a:gd name="connsiteX44" fmla="*/ 133367 w 762016"/>
              <a:gd name="connsiteY44" fmla="*/ 259080 h 776285"/>
              <a:gd name="connsiteX45" fmla="*/ 29325 w 762016"/>
              <a:gd name="connsiteY45" fmla="*/ 304800 h 776285"/>
              <a:gd name="connsiteX46" fmla="*/ 29163 w 762016"/>
              <a:gd name="connsiteY46" fmla="*/ 304705 h 776285"/>
              <a:gd name="connsiteX47" fmla="*/ 334173 w 762016"/>
              <a:gd name="connsiteY47" fmla="*/ 59522 h 776285"/>
              <a:gd name="connsiteX48" fmla="*/ 249638 w 762016"/>
              <a:gd name="connsiteY48" fmla="*/ 321164 h 776285"/>
              <a:gd name="connsiteX49" fmla="*/ 249476 w 762016"/>
              <a:gd name="connsiteY49" fmla="*/ 321164 h 776285"/>
              <a:gd name="connsiteX50" fmla="*/ 133367 w 762016"/>
              <a:gd name="connsiteY50" fmla="*/ 259080 h 776285"/>
              <a:gd name="connsiteX51" fmla="*/ 438328 w 762016"/>
              <a:gd name="connsiteY51" fmla="*/ 271463 h 776285"/>
              <a:gd name="connsiteX52" fmla="*/ 384417 w 762016"/>
              <a:gd name="connsiteY52" fmla="*/ 260985 h 776285"/>
              <a:gd name="connsiteX53" fmla="*/ 377349 w 762016"/>
              <a:gd name="connsiteY53" fmla="*/ 260985 h 776285"/>
              <a:gd name="connsiteX54" fmla="*/ 315494 w 762016"/>
              <a:gd name="connsiteY54" fmla="*/ 274968 h 776285"/>
              <a:gd name="connsiteX55" fmla="*/ 269460 w 762016"/>
              <a:gd name="connsiteY55" fmla="*/ 314439 h 776285"/>
              <a:gd name="connsiteX56" fmla="*/ 269298 w 762016"/>
              <a:gd name="connsiteY56" fmla="*/ 314373 h 776285"/>
              <a:gd name="connsiteX57" fmla="*/ 375530 w 762016"/>
              <a:gd name="connsiteY57" fmla="*/ 57960 h 776285"/>
              <a:gd name="connsiteX58" fmla="*/ 386503 w 762016"/>
              <a:gd name="connsiteY58" fmla="*/ 57960 h 776285"/>
              <a:gd name="connsiteX59" fmla="*/ 492735 w 762016"/>
              <a:gd name="connsiteY59" fmla="*/ 314325 h 776285"/>
              <a:gd name="connsiteX60" fmla="*/ 492564 w 762016"/>
              <a:gd name="connsiteY60" fmla="*/ 314392 h 776285"/>
              <a:gd name="connsiteX61" fmla="*/ 438328 w 762016"/>
              <a:gd name="connsiteY61" fmla="*/ 271463 h 776285"/>
              <a:gd name="connsiteX62" fmla="*/ 628667 w 762016"/>
              <a:gd name="connsiteY62" fmla="*/ 259080 h 776285"/>
              <a:gd name="connsiteX63" fmla="*/ 512557 w 762016"/>
              <a:gd name="connsiteY63" fmla="*/ 321212 h 776285"/>
              <a:gd name="connsiteX64" fmla="*/ 512395 w 762016"/>
              <a:gd name="connsiteY64" fmla="*/ 321212 h 776285"/>
              <a:gd name="connsiteX65" fmla="*/ 427860 w 762016"/>
              <a:gd name="connsiteY65" fmla="*/ 59560 h 776285"/>
              <a:gd name="connsiteX66" fmla="*/ 732870 w 762016"/>
              <a:gd name="connsiteY66" fmla="*/ 304724 h 776285"/>
              <a:gd name="connsiteX67" fmla="*/ 732708 w 762016"/>
              <a:gd name="connsiteY67" fmla="*/ 304819 h 776285"/>
              <a:gd name="connsiteX68" fmla="*/ 628667 w 762016"/>
              <a:gd name="connsiteY68" fmla="*/ 259080 h 77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62016" h="776285">
                <a:moveTo>
                  <a:pt x="400067" y="38100"/>
                </a:moveTo>
                <a:lnTo>
                  <a:pt x="390542" y="38100"/>
                </a:lnTo>
                <a:lnTo>
                  <a:pt x="390542" y="9525"/>
                </a:lnTo>
                <a:cubicBezTo>
                  <a:pt x="390542" y="4265"/>
                  <a:pt x="386277" y="0"/>
                  <a:pt x="381017" y="0"/>
                </a:cubicBezTo>
                <a:cubicBezTo>
                  <a:pt x="375756" y="0"/>
                  <a:pt x="371492" y="4265"/>
                  <a:pt x="371492" y="9525"/>
                </a:cubicBezTo>
                <a:lnTo>
                  <a:pt x="371492" y="38100"/>
                </a:lnTo>
                <a:lnTo>
                  <a:pt x="361967" y="38100"/>
                </a:lnTo>
                <a:cubicBezTo>
                  <a:pt x="160037" y="47625"/>
                  <a:pt x="17" y="197168"/>
                  <a:pt x="17" y="381000"/>
                </a:cubicBezTo>
                <a:cubicBezTo>
                  <a:pt x="-282" y="385963"/>
                  <a:pt x="3499" y="390227"/>
                  <a:pt x="8461" y="390525"/>
                </a:cubicBezTo>
                <a:cubicBezTo>
                  <a:pt x="8821" y="390547"/>
                  <a:pt x="9182" y="390547"/>
                  <a:pt x="9542" y="390525"/>
                </a:cubicBezTo>
                <a:cubicBezTo>
                  <a:pt x="14504" y="390823"/>
                  <a:pt x="18768" y="387043"/>
                  <a:pt x="19067" y="382080"/>
                </a:cubicBezTo>
                <a:cubicBezTo>
                  <a:pt x="19088" y="381720"/>
                  <a:pt x="19088" y="381360"/>
                  <a:pt x="19067" y="381000"/>
                </a:cubicBezTo>
                <a:cubicBezTo>
                  <a:pt x="19067" y="323850"/>
                  <a:pt x="70502" y="278130"/>
                  <a:pt x="133367" y="278130"/>
                </a:cubicBezTo>
                <a:cubicBezTo>
                  <a:pt x="196232" y="278130"/>
                  <a:pt x="247667" y="323850"/>
                  <a:pt x="247667" y="381000"/>
                </a:cubicBezTo>
                <a:cubicBezTo>
                  <a:pt x="247667" y="386261"/>
                  <a:pt x="251931" y="390525"/>
                  <a:pt x="257192" y="390525"/>
                </a:cubicBezTo>
                <a:cubicBezTo>
                  <a:pt x="262452" y="390525"/>
                  <a:pt x="266717" y="386261"/>
                  <a:pt x="266717" y="381000"/>
                </a:cubicBezTo>
                <a:cubicBezTo>
                  <a:pt x="267584" y="342860"/>
                  <a:pt x="289791" y="308437"/>
                  <a:pt x="324181" y="291922"/>
                </a:cubicBezTo>
                <a:cubicBezTo>
                  <a:pt x="338929" y="284686"/>
                  <a:pt x="355069" y="280727"/>
                  <a:pt x="371492" y="280321"/>
                </a:cubicBezTo>
                <a:lnTo>
                  <a:pt x="371492" y="656168"/>
                </a:lnTo>
                <a:cubicBezTo>
                  <a:pt x="368468" y="658856"/>
                  <a:pt x="366736" y="662705"/>
                  <a:pt x="366729" y="666750"/>
                </a:cubicBezTo>
                <a:lnTo>
                  <a:pt x="366729" y="707917"/>
                </a:lnTo>
                <a:cubicBezTo>
                  <a:pt x="367074" y="727932"/>
                  <a:pt x="352298" y="744999"/>
                  <a:pt x="332439" y="747522"/>
                </a:cubicBezTo>
                <a:cubicBezTo>
                  <a:pt x="311502" y="749626"/>
                  <a:pt x="292825" y="734359"/>
                  <a:pt x="290720" y="713423"/>
                </a:cubicBezTo>
                <a:cubicBezTo>
                  <a:pt x="290593" y="712157"/>
                  <a:pt x="290529" y="710885"/>
                  <a:pt x="290529" y="709613"/>
                </a:cubicBezTo>
                <a:cubicBezTo>
                  <a:pt x="290537" y="701722"/>
                  <a:pt x="284145" y="695319"/>
                  <a:pt x="276255" y="695312"/>
                </a:cubicBezTo>
                <a:cubicBezTo>
                  <a:pt x="275127" y="695311"/>
                  <a:pt x="274004" y="695443"/>
                  <a:pt x="272908" y="695706"/>
                </a:cubicBezTo>
                <a:cubicBezTo>
                  <a:pt x="266187" y="697533"/>
                  <a:pt x="261634" y="703779"/>
                  <a:pt x="261954" y="710736"/>
                </a:cubicBezTo>
                <a:cubicBezTo>
                  <a:pt x="262619" y="747596"/>
                  <a:pt x="293038" y="776938"/>
                  <a:pt x="329898" y="776274"/>
                </a:cubicBezTo>
                <a:cubicBezTo>
                  <a:pt x="331580" y="776244"/>
                  <a:pt x="333260" y="776149"/>
                  <a:pt x="334935" y="775992"/>
                </a:cubicBezTo>
                <a:cubicBezTo>
                  <a:pt x="369776" y="771843"/>
                  <a:pt x="395843" y="742029"/>
                  <a:pt x="395304" y="706946"/>
                </a:cubicBezTo>
                <a:lnTo>
                  <a:pt x="395304" y="666750"/>
                </a:lnTo>
                <a:cubicBezTo>
                  <a:pt x="395297" y="662705"/>
                  <a:pt x="393565" y="658856"/>
                  <a:pt x="390542" y="656168"/>
                </a:cubicBezTo>
                <a:lnTo>
                  <a:pt x="390542" y="280292"/>
                </a:lnTo>
                <a:cubicBezTo>
                  <a:pt x="404351" y="280678"/>
                  <a:pt x="417971" y="283607"/>
                  <a:pt x="430718" y="288931"/>
                </a:cubicBezTo>
                <a:cubicBezTo>
                  <a:pt x="468732" y="303932"/>
                  <a:pt x="494144" y="340150"/>
                  <a:pt x="495317" y="381000"/>
                </a:cubicBezTo>
                <a:lnTo>
                  <a:pt x="495317" y="381000"/>
                </a:lnTo>
                <a:lnTo>
                  <a:pt x="495317" y="381000"/>
                </a:lnTo>
                <a:cubicBezTo>
                  <a:pt x="495317" y="386261"/>
                  <a:pt x="499581" y="390525"/>
                  <a:pt x="504842" y="390525"/>
                </a:cubicBezTo>
                <a:cubicBezTo>
                  <a:pt x="510102" y="390525"/>
                  <a:pt x="514367" y="386261"/>
                  <a:pt x="514367" y="381000"/>
                </a:cubicBezTo>
                <a:cubicBezTo>
                  <a:pt x="514367" y="323850"/>
                  <a:pt x="565802" y="278130"/>
                  <a:pt x="628667" y="278130"/>
                </a:cubicBezTo>
                <a:cubicBezTo>
                  <a:pt x="691532" y="278130"/>
                  <a:pt x="742967" y="323850"/>
                  <a:pt x="742967" y="381000"/>
                </a:cubicBezTo>
                <a:cubicBezTo>
                  <a:pt x="742967" y="386261"/>
                  <a:pt x="747231" y="390525"/>
                  <a:pt x="752492" y="390525"/>
                </a:cubicBezTo>
                <a:cubicBezTo>
                  <a:pt x="757752" y="390525"/>
                  <a:pt x="762017" y="386261"/>
                  <a:pt x="762017" y="381000"/>
                </a:cubicBezTo>
                <a:cubicBezTo>
                  <a:pt x="762017" y="197168"/>
                  <a:pt x="601997" y="47625"/>
                  <a:pt x="400067" y="38100"/>
                </a:cubicBezTo>
                <a:close/>
                <a:moveTo>
                  <a:pt x="133367" y="259080"/>
                </a:moveTo>
                <a:cubicBezTo>
                  <a:pt x="93732" y="258685"/>
                  <a:pt x="55839" y="275337"/>
                  <a:pt x="29325" y="304800"/>
                </a:cubicBezTo>
                <a:cubicBezTo>
                  <a:pt x="29182" y="304962"/>
                  <a:pt x="29106" y="304924"/>
                  <a:pt x="29163" y="304705"/>
                </a:cubicBezTo>
                <a:cubicBezTo>
                  <a:pt x="63834" y="176365"/>
                  <a:pt x="183963" y="77238"/>
                  <a:pt x="334173" y="59522"/>
                </a:cubicBezTo>
                <a:cubicBezTo>
                  <a:pt x="289929" y="100813"/>
                  <a:pt x="257668" y="199158"/>
                  <a:pt x="249638" y="321164"/>
                </a:cubicBezTo>
                <a:cubicBezTo>
                  <a:pt x="249638" y="321316"/>
                  <a:pt x="249562" y="321345"/>
                  <a:pt x="249476" y="321164"/>
                </a:cubicBezTo>
                <a:cubicBezTo>
                  <a:pt x="224055" y="281847"/>
                  <a:pt x="180181" y="258388"/>
                  <a:pt x="133367" y="259080"/>
                </a:cubicBezTo>
                <a:close/>
                <a:moveTo>
                  <a:pt x="438328" y="271463"/>
                </a:moveTo>
                <a:cubicBezTo>
                  <a:pt x="421273" y="264288"/>
                  <a:pt x="402917" y="260721"/>
                  <a:pt x="384417" y="260985"/>
                </a:cubicBezTo>
                <a:lnTo>
                  <a:pt x="377349" y="260985"/>
                </a:lnTo>
                <a:cubicBezTo>
                  <a:pt x="355911" y="260644"/>
                  <a:pt x="334701" y="265438"/>
                  <a:pt x="315494" y="274968"/>
                </a:cubicBezTo>
                <a:cubicBezTo>
                  <a:pt x="297219" y="284263"/>
                  <a:pt x="281436" y="297797"/>
                  <a:pt x="269460" y="314439"/>
                </a:cubicBezTo>
                <a:cubicBezTo>
                  <a:pt x="269355" y="314582"/>
                  <a:pt x="269288" y="314554"/>
                  <a:pt x="269298" y="314373"/>
                </a:cubicBezTo>
                <a:cubicBezTo>
                  <a:pt x="280071" y="175489"/>
                  <a:pt x="323590" y="66103"/>
                  <a:pt x="375530" y="57960"/>
                </a:cubicBezTo>
                <a:lnTo>
                  <a:pt x="386503" y="57960"/>
                </a:lnTo>
                <a:cubicBezTo>
                  <a:pt x="438481" y="66103"/>
                  <a:pt x="481982" y="175479"/>
                  <a:pt x="492735" y="314325"/>
                </a:cubicBezTo>
                <a:cubicBezTo>
                  <a:pt x="492735" y="314506"/>
                  <a:pt x="492669" y="314535"/>
                  <a:pt x="492564" y="314392"/>
                </a:cubicBezTo>
                <a:cubicBezTo>
                  <a:pt x="478663" y="295476"/>
                  <a:pt x="459930" y="280648"/>
                  <a:pt x="438328" y="271463"/>
                </a:cubicBezTo>
                <a:close/>
                <a:moveTo>
                  <a:pt x="628667" y="259080"/>
                </a:moveTo>
                <a:cubicBezTo>
                  <a:pt x="581843" y="258398"/>
                  <a:pt x="537968" y="281876"/>
                  <a:pt x="512557" y="321212"/>
                </a:cubicBezTo>
                <a:cubicBezTo>
                  <a:pt x="512471" y="321345"/>
                  <a:pt x="512404" y="321326"/>
                  <a:pt x="512395" y="321212"/>
                </a:cubicBezTo>
                <a:cubicBezTo>
                  <a:pt x="504365" y="199196"/>
                  <a:pt x="472104" y="100851"/>
                  <a:pt x="427860" y="59560"/>
                </a:cubicBezTo>
                <a:cubicBezTo>
                  <a:pt x="578070" y="77238"/>
                  <a:pt x="698199" y="176365"/>
                  <a:pt x="732870" y="304724"/>
                </a:cubicBezTo>
                <a:cubicBezTo>
                  <a:pt x="732927" y="304943"/>
                  <a:pt x="732870" y="304981"/>
                  <a:pt x="732708" y="304819"/>
                </a:cubicBezTo>
                <a:cubicBezTo>
                  <a:pt x="706198" y="275349"/>
                  <a:pt x="668304" y="258689"/>
                  <a:pt x="628667" y="259080"/>
                </a:cubicBezTo>
                <a:close/>
              </a:path>
            </a:pathLst>
          </a:custGeom>
          <a:solidFill>
            <a:schemeClr val="accent1"/>
          </a:solidFill>
          <a:ln w="19050" cap="flat">
            <a:solidFill>
              <a:schemeClr val="accent1"/>
            </a:solidFill>
            <a:prstDash val="solid"/>
            <a:miter/>
          </a:ln>
        </p:spPr>
        <p:txBody>
          <a:bodyPr rtlCol="0" anchor="ctr"/>
          <a:lstStyle/>
          <a:p>
            <a:endParaRPr lang="fr-FR"/>
          </a:p>
        </p:txBody>
      </p:sp>
      <p:grpSp>
        <p:nvGrpSpPr>
          <p:cNvPr id="28" name="Groupe 27">
            <a:extLst>
              <a:ext uri="{FF2B5EF4-FFF2-40B4-BE49-F238E27FC236}">
                <a16:creationId xmlns:a16="http://schemas.microsoft.com/office/drawing/2014/main" id="{17FFE4CC-A13C-4A7B-A52D-4D3A37331E28}"/>
              </a:ext>
            </a:extLst>
          </p:cNvPr>
          <p:cNvGrpSpPr/>
          <p:nvPr/>
        </p:nvGrpSpPr>
        <p:grpSpPr>
          <a:xfrm>
            <a:off x="10625459" y="5157782"/>
            <a:ext cx="762000" cy="533476"/>
            <a:chOff x="12565018" y="5083430"/>
            <a:chExt cx="762000" cy="533476"/>
          </a:xfrm>
        </p:grpSpPr>
        <p:sp>
          <p:nvSpPr>
            <p:cNvPr id="16" name="Graphique 14" descr="Chat contour">
              <a:extLst>
                <a:ext uri="{FF2B5EF4-FFF2-40B4-BE49-F238E27FC236}">
                  <a16:creationId xmlns:a16="http://schemas.microsoft.com/office/drawing/2014/main" id="{829F238E-78E6-48D2-B850-26BA8960F3CA}"/>
                </a:ext>
              </a:extLst>
            </p:cNvPr>
            <p:cNvSpPr/>
            <p:nvPr/>
          </p:nvSpPr>
          <p:spPr>
            <a:xfrm>
              <a:off x="12565018" y="5083430"/>
              <a:ext cx="762000" cy="533476"/>
            </a:xfrm>
            <a:custGeom>
              <a:avLst/>
              <a:gdLst>
                <a:gd name="connsiteX0" fmla="*/ 723900 w 762000"/>
                <a:gd name="connsiteY0" fmla="*/ 104775 h 533476"/>
                <a:gd name="connsiteX1" fmla="*/ 476250 w 762000"/>
                <a:gd name="connsiteY1" fmla="*/ 104775 h 533476"/>
                <a:gd name="connsiteX2" fmla="*/ 476250 w 762000"/>
                <a:gd name="connsiteY2" fmla="*/ 38100 h 533476"/>
                <a:gd name="connsiteX3" fmla="*/ 438150 w 762000"/>
                <a:gd name="connsiteY3" fmla="*/ 0 h 533476"/>
                <a:gd name="connsiteX4" fmla="*/ 38100 w 762000"/>
                <a:gd name="connsiteY4" fmla="*/ 0 h 533476"/>
                <a:gd name="connsiteX5" fmla="*/ 0 w 762000"/>
                <a:gd name="connsiteY5" fmla="*/ 38100 h 533476"/>
                <a:gd name="connsiteX6" fmla="*/ 0 w 762000"/>
                <a:gd name="connsiteY6" fmla="*/ 295351 h 533476"/>
                <a:gd name="connsiteX7" fmla="*/ 38100 w 762000"/>
                <a:gd name="connsiteY7" fmla="*/ 333451 h 533476"/>
                <a:gd name="connsiteX8" fmla="*/ 95250 w 762000"/>
                <a:gd name="connsiteY8" fmla="*/ 333451 h 533476"/>
                <a:gd name="connsiteX9" fmla="*/ 95250 w 762000"/>
                <a:gd name="connsiteY9" fmla="*/ 428701 h 533476"/>
                <a:gd name="connsiteX10" fmla="*/ 190500 w 762000"/>
                <a:gd name="connsiteY10" fmla="*/ 333451 h 533476"/>
                <a:gd name="connsiteX11" fmla="*/ 285750 w 762000"/>
                <a:gd name="connsiteY11" fmla="*/ 333451 h 533476"/>
                <a:gd name="connsiteX12" fmla="*/ 285750 w 762000"/>
                <a:gd name="connsiteY12" fmla="*/ 400126 h 533476"/>
                <a:gd name="connsiteX13" fmla="*/ 323850 w 762000"/>
                <a:gd name="connsiteY13" fmla="*/ 438226 h 533476"/>
                <a:gd name="connsiteX14" fmla="*/ 571500 w 762000"/>
                <a:gd name="connsiteY14" fmla="*/ 438226 h 533476"/>
                <a:gd name="connsiteX15" fmla="*/ 666750 w 762000"/>
                <a:gd name="connsiteY15" fmla="*/ 533476 h 533476"/>
                <a:gd name="connsiteX16" fmla="*/ 666750 w 762000"/>
                <a:gd name="connsiteY16" fmla="*/ 438226 h 533476"/>
                <a:gd name="connsiteX17" fmla="*/ 723900 w 762000"/>
                <a:gd name="connsiteY17" fmla="*/ 438226 h 533476"/>
                <a:gd name="connsiteX18" fmla="*/ 762000 w 762000"/>
                <a:gd name="connsiteY18" fmla="*/ 400126 h 533476"/>
                <a:gd name="connsiteX19" fmla="*/ 762000 w 762000"/>
                <a:gd name="connsiteY19" fmla="*/ 142885 h 533476"/>
                <a:gd name="connsiteX20" fmla="*/ 723900 w 762000"/>
                <a:gd name="connsiteY20" fmla="*/ 104775 h 533476"/>
                <a:gd name="connsiteX21" fmla="*/ 285750 w 762000"/>
                <a:gd name="connsiteY21" fmla="*/ 142875 h 533476"/>
                <a:gd name="connsiteX22" fmla="*/ 285750 w 762000"/>
                <a:gd name="connsiteY22" fmla="*/ 314411 h 533476"/>
                <a:gd name="connsiteX23" fmla="*/ 182632 w 762000"/>
                <a:gd name="connsiteY23" fmla="*/ 314411 h 533476"/>
                <a:gd name="connsiteX24" fmla="*/ 177051 w 762000"/>
                <a:gd name="connsiteY24" fmla="*/ 319992 h 533476"/>
                <a:gd name="connsiteX25" fmla="*/ 114300 w 762000"/>
                <a:gd name="connsiteY25" fmla="*/ 382743 h 533476"/>
                <a:gd name="connsiteX26" fmla="*/ 114300 w 762000"/>
                <a:gd name="connsiteY26" fmla="*/ 314411 h 533476"/>
                <a:gd name="connsiteX27" fmla="*/ 38100 w 762000"/>
                <a:gd name="connsiteY27" fmla="*/ 314411 h 533476"/>
                <a:gd name="connsiteX28" fmla="*/ 19050 w 762000"/>
                <a:gd name="connsiteY28" fmla="*/ 295361 h 533476"/>
                <a:gd name="connsiteX29" fmla="*/ 19050 w 762000"/>
                <a:gd name="connsiteY29" fmla="*/ 38110 h 533476"/>
                <a:gd name="connsiteX30" fmla="*/ 38100 w 762000"/>
                <a:gd name="connsiteY30" fmla="*/ 19060 h 533476"/>
                <a:gd name="connsiteX31" fmla="*/ 438150 w 762000"/>
                <a:gd name="connsiteY31" fmla="*/ 19060 h 533476"/>
                <a:gd name="connsiteX32" fmla="*/ 457200 w 762000"/>
                <a:gd name="connsiteY32" fmla="*/ 38110 h 533476"/>
                <a:gd name="connsiteX33" fmla="*/ 457200 w 762000"/>
                <a:gd name="connsiteY33" fmla="*/ 104785 h 533476"/>
                <a:gd name="connsiteX34" fmla="*/ 323850 w 762000"/>
                <a:gd name="connsiteY34" fmla="*/ 104785 h 533476"/>
                <a:gd name="connsiteX35" fmla="*/ 285750 w 762000"/>
                <a:gd name="connsiteY35" fmla="*/ 142885 h 533476"/>
                <a:gd name="connsiteX36" fmla="*/ 742950 w 762000"/>
                <a:gd name="connsiteY36" fmla="*/ 400126 h 533476"/>
                <a:gd name="connsiteX37" fmla="*/ 723900 w 762000"/>
                <a:gd name="connsiteY37" fmla="*/ 419176 h 533476"/>
                <a:gd name="connsiteX38" fmla="*/ 647700 w 762000"/>
                <a:gd name="connsiteY38" fmla="*/ 419176 h 533476"/>
                <a:gd name="connsiteX39" fmla="*/ 647700 w 762000"/>
                <a:gd name="connsiteY39" fmla="*/ 487509 h 533476"/>
                <a:gd name="connsiteX40" fmla="*/ 585006 w 762000"/>
                <a:gd name="connsiteY40" fmla="*/ 424729 h 533476"/>
                <a:gd name="connsiteX41" fmla="*/ 579425 w 762000"/>
                <a:gd name="connsiteY41" fmla="*/ 419148 h 533476"/>
                <a:gd name="connsiteX42" fmla="*/ 323850 w 762000"/>
                <a:gd name="connsiteY42" fmla="*/ 419148 h 533476"/>
                <a:gd name="connsiteX43" fmla="*/ 304800 w 762000"/>
                <a:gd name="connsiteY43" fmla="*/ 400098 h 533476"/>
                <a:gd name="connsiteX44" fmla="*/ 304800 w 762000"/>
                <a:gd name="connsiteY44" fmla="*/ 142885 h 533476"/>
                <a:gd name="connsiteX45" fmla="*/ 323850 w 762000"/>
                <a:gd name="connsiteY45" fmla="*/ 123835 h 533476"/>
                <a:gd name="connsiteX46" fmla="*/ 723900 w 762000"/>
                <a:gd name="connsiteY46" fmla="*/ 123835 h 533476"/>
                <a:gd name="connsiteX47" fmla="*/ 742950 w 762000"/>
                <a:gd name="connsiteY47" fmla="*/ 142885 h 53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2000" h="533476">
                  <a:moveTo>
                    <a:pt x="723900" y="104775"/>
                  </a:moveTo>
                  <a:lnTo>
                    <a:pt x="476250" y="104775"/>
                  </a:lnTo>
                  <a:lnTo>
                    <a:pt x="476250" y="38100"/>
                  </a:lnTo>
                  <a:cubicBezTo>
                    <a:pt x="476187" y="17084"/>
                    <a:pt x="459166" y="63"/>
                    <a:pt x="438150" y="0"/>
                  </a:cubicBezTo>
                  <a:lnTo>
                    <a:pt x="38100" y="0"/>
                  </a:lnTo>
                  <a:cubicBezTo>
                    <a:pt x="17084" y="63"/>
                    <a:pt x="63" y="17084"/>
                    <a:pt x="0" y="38100"/>
                  </a:cubicBezTo>
                  <a:lnTo>
                    <a:pt x="0" y="295351"/>
                  </a:lnTo>
                  <a:cubicBezTo>
                    <a:pt x="63" y="316367"/>
                    <a:pt x="17084" y="333388"/>
                    <a:pt x="38100" y="333451"/>
                  </a:cubicBezTo>
                  <a:lnTo>
                    <a:pt x="95250" y="333451"/>
                  </a:lnTo>
                  <a:lnTo>
                    <a:pt x="95250" y="428701"/>
                  </a:lnTo>
                  <a:lnTo>
                    <a:pt x="190500" y="333451"/>
                  </a:lnTo>
                  <a:lnTo>
                    <a:pt x="285750" y="333451"/>
                  </a:lnTo>
                  <a:lnTo>
                    <a:pt x="285750" y="400126"/>
                  </a:lnTo>
                  <a:cubicBezTo>
                    <a:pt x="285813" y="421142"/>
                    <a:pt x="302834" y="438163"/>
                    <a:pt x="323850" y="438226"/>
                  </a:cubicBezTo>
                  <a:lnTo>
                    <a:pt x="571500" y="438226"/>
                  </a:lnTo>
                  <a:lnTo>
                    <a:pt x="666750" y="533476"/>
                  </a:lnTo>
                  <a:lnTo>
                    <a:pt x="666750" y="438226"/>
                  </a:lnTo>
                  <a:lnTo>
                    <a:pt x="723900" y="438226"/>
                  </a:lnTo>
                  <a:cubicBezTo>
                    <a:pt x="744916" y="438163"/>
                    <a:pt x="761937" y="421142"/>
                    <a:pt x="762000" y="400126"/>
                  </a:cubicBezTo>
                  <a:lnTo>
                    <a:pt x="762000" y="142885"/>
                  </a:lnTo>
                  <a:cubicBezTo>
                    <a:pt x="761943" y="121865"/>
                    <a:pt x="744920" y="104838"/>
                    <a:pt x="723900" y="104775"/>
                  </a:cubicBezTo>
                  <a:close/>
                  <a:moveTo>
                    <a:pt x="285750" y="142875"/>
                  </a:moveTo>
                  <a:lnTo>
                    <a:pt x="285750" y="314411"/>
                  </a:lnTo>
                  <a:lnTo>
                    <a:pt x="182632" y="314411"/>
                  </a:lnTo>
                  <a:lnTo>
                    <a:pt x="177051" y="319992"/>
                  </a:lnTo>
                  <a:lnTo>
                    <a:pt x="114300" y="382743"/>
                  </a:lnTo>
                  <a:lnTo>
                    <a:pt x="114300" y="314411"/>
                  </a:lnTo>
                  <a:lnTo>
                    <a:pt x="38100" y="314411"/>
                  </a:lnTo>
                  <a:cubicBezTo>
                    <a:pt x="27579" y="314411"/>
                    <a:pt x="19050" y="305882"/>
                    <a:pt x="19050" y="295361"/>
                  </a:cubicBezTo>
                  <a:lnTo>
                    <a:pt x="19050" y="38110"/>
                  </a:lnTo>
                  <a:cubicBezTo>
                    <a:pt x="19050" y="27588"/>
                    <a:pt x="27579" y="19060"/>
                    <a:pt x="38100" y="19060"/>
                  </a:cubicBezTo>
                  <a:lnTo>
                    <a:pt x="438150" y="19060"/>
                  </a:lnTo>
                  <a:cubicBezTo>
                    <a:pt x="448671" y="19060"/>
                    <a:pt x="457200" y="27588"/>
                    <a:pt x="457200" y="38110"/>
                  </a:cubicBezTo>
                  <a:lnTo>
                    <a:pt x="457200" y="104785"/>
                  </a:lnTo>
                  <a:lnTo>
                    <a:pt x="323850" y="104785"/>
                  </a:lnTo>
                  <a:cubicBezTo>
                    <a:pt x="302834" y="104847"/>
                    <a:pt x="285813" y="121869"/>
                    <a:pt x="285750" y="142885"/>
                  </a:cubicBezTo>
                  <a:close/>
                  <a:moveTo>
                    <a:pt x="742950" y="400126"/>
                  </a:moveTo>
                  <a:cubicBezTo>
                    <a:pt x="742950" y="410648"/>
                    <a:pt x="734421" y="419176"/>
                    <a:pt x="723900" y="419176"/>
                  </a:cubicBezTo>
                  <a:lnTo>
                    <a:pt x="647700" y="419176"/>
                  </a:lnTo>
                  <a:lnTo>
                    <a:pt x="647700" y="487509"/>
                  </a:lnTo>
                  <a:lnTo>
                    <a:pt x="585006" y="424729"/>
                  </a:lnTo>
                  <a:lnTo>
                    <a:pt x="579425" y="419148"/>
                  </a:lnTo>
                  <a:lnTo>
                    <a:pt x="323850" y="419148"/>
                  </a:lnTo>
                  <a:cubicBezTo>
                    <a:pt x="313329" y="419148"/>
                    <a:pt x="304800" y="410619"/>
                    <a:pt x="304800" y="400098"/>
                  </a:cubicBezTo>
                  <a:lnTo>
                    <a:pt x="304800" y="142885"/>
                  </a:lnTo>
                  <a:cubicBezTo>
                    <a:pt x="304800" y="132363"/>
                    <a:pt x="313329" y="123835"/>
                    <a:pt x="323850" y="123835"/>
                  </a:cubicBezTo>
                  <a:lnTo>
                    <a:pt x="723900" y="123835"/>
                  </a:lnTo>
                  <a:cubicBezTo>
                    <a:pt x="734421" y="123835"/>
                    <a:pt x="742950" y="132363"/>
                    <a:pt x="742950" y="142885"/>
                  </a:cubicBezTo>
                  <a:close/>
                </a:path>
              </a:pathLst>
            </a:custGeom>
            <a:solidFill>
              <a:schemeClr val="tx2"/>
            </a:solidFill>
            <a:ln w="19050" cap="flat">
              <a:solidFill>
                <a:schemeClr val="tx2"/>
              </a:solid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ABEF7F35-9A0B-4944-9A43-311AA02B4568}"/>
                </a:ext>
              </a:extLst>
            </p:cNvPr>
            <p:cNvSpPr/>
            <p:nvPr/>
          </p:nvSpPr>
          <p:spPr>
            <a:xfrm>
              <a:off x="13181120" y="532864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tx2"/>
            </a:solidFill>
            <a:ln w="19050" cap="flat">
              <a:solidFill>
                <a:schemeClr val="tx2"/>
              </a:solid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5E098177-71C2-47CC-9F36-ED33B2298DC3}"/>
                </a:ext>
              </a:extLst>
            </p:cNvPr>
            <p:cNvSpPr/>
            <p:nvPr/>
          </p:nvSpPr>
          <p:spPr>
            <a:xfrm>
              <a:off x="13060167" y="532864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tx2"/>
            </a:solidFill>
            <a:ln w="19050" cap="flat">
              <a:solidFill>
                <a:schemeClr val="tx2"/>
              </a:solid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7BC13269-270B-4870-BFAB-84A1C5BFCD55}"/>
                </a:ext>
              </a:extLst>
            </p:cNvPr>
            <p:cNvSpPr/>
            <p:nvPr/>
          </p:nvSpPr>
          <p:spPr>
            <a:xfrm>
              <a:off x="12936795" y="532864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tx2"/>
            </a:solidFill>
            <a:ln w="19050" cap="flat">
              <a:solidFill>
                <a:schemeClr val="tx2"/>
              </a:solidFill>
              <a:prstDash val="solid"/>
              <a:miter/>
            </a:ln>
          </p:spPr>
          <p:txBody>
            <a:bodyPr rtlCol="0" anchor="ctr"/>
            <a:lstStyle/>
            <a:p>
              <a:endParaRPr lang="fr-FR"/>
            </a:p>
          </p:txBody>
        </p:sp>
      </p:grpSp>
    </p:spTree>
    <p:extLst>
      <p:ext uri="{BB962C8B-B14F-4D97-AF65-F5344CB8AC3E}">
        <p14:creationId xmlns:p14="http://schemas.microsoft.com/office/powerpoint/2010/main" val="154230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1000"/>
                            </p:stCondLst>
                            <p:childTnLst>
                              <p:par>
                                <p:cTn id="9" presetID="49" presetClass="entr" presetSubtype="0" decel="10000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250" fill="hold"/>
                                        <p:tgtEl>
                                          <p:spTgt spid="25"/>
                                        </p:tgtEl>
                                        <p:attrNameLst>
                                          <p:attrName>ppt_w</p:attrName>
                                        </p:attrNameLst>
                                      </p:cBhvr>
                                      <p:tavLst>
                                        <p:tav tm="0">
                                          <p:val>
                                            <p:fltVal val="0"/>
                                          </p:val>
                                        </p:tav>
                                        <p:tav tm="100000">
                                          <p:val>
                                            <p:strVal val="#ppt_w"/>
                                          </p:val>
                                        </p:tav>
                                      </p:tavLst>
                                    </p:anim>
                                    <p:anim calcmode="lin" valueType="num">
                                      <p:cBhvr>
                                        <p:cTn id="12" dur="250" fill="hold"/>
                                        <p:tgtEl>
                                          <p:spTgt spid="25"/>
                                        </p:tgtEl>
                                        <p:attrNameLst>
                                          <p:attrName>ppt_h</p:attrName>
                                        </p:attrNameLst>
                                      </p:cBhvr>
                                      <p:tavLst>
                                        <p:tav tm="0">
                                          <p:val>
                                            <p:fltVal val="0"/>
                                          </p:val>
                                        </p:tav>
                                        <p:tav tm="100000">
                                          <p:val>
                                            <p:strVal val="#ppt_h"/>
                                          </p:val>
                                        </p:tav>
                                      </p:tavLst>
                                    </p:anim>
                                    <p:anim calcmode="lin" valueType="num">
                                      <p:cBhvr>
                                        <p:cTn id="13" dur="250" fill="hold"/>
                                        <p:tgtEl>
                                          <p:spTgt spid="25"/>
                                        </p:tgtEl>
                                        <p:attrNameLst>
                                          <p:attrName>style.rotation</p:attrName>
                                        </p:attrNameLst>
                                      </p:cBhvr>
                                      <p:tavLst>
                                        <p:tav tm="0">
                                          <p:val>
                                            <p:fltVal val="360"/>
                                          </p:val>
                                        </p:tav>
                                        <p:tav tm="100000">
                                          <p:val>
                                            <p:fltVal val="0"/>
                                          </p:val>
                                        </p:tav>
                                      </p:tavLst>
                                    </p:anim>
                                    <p:animEffect transition="in" filter="fade">
                                      <p:cBhvr>
                                        <p:cTn id="14" dur="250"/>
                                        <p:tgtEl>
                                          <p:spTgt spid="25"/>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750"/>
                            </p:stCondLst>
                            <p:childTnLst>
                              <p:par>
                                <p:cTn id="20" presetID="22" presetClass="entr" presetSubtype="4"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par>
                          <p:cTn id="23" fill="hold">
                            <p:stCondLst>
                              <p:cond delay="2250"/>
                            </p:stCondLst>
                            <p:childTnLst>
                              <p:par>
                                <p:cTn id="24" presetID="22" presetClass="entr" presetSubtype="8" fill="hold" grpId="0" nodeType="after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par>
                          <p:cTn id="27" fill="hold">
                            <p:stCondLst>
                              <p:cond delay="3250"/>
                            </p:stCondLst>
                            <p:childTnLst>
                              <p:par>
                                <p:cTn id="28" presetID="22" presetClass="entr" presetSubtype="8"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par>
                          <p:cTn id="31" fill="hold">
                            <p:stCondLst>
                              <p:cond delay="3750"/>
                            </p:stCondLst>
                            <p:childTnLst>
                              <p:par>
                                <p:cTn id="32" presetID="10" presetClass="entr" presetSubtype="0"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par>
                          <p:cTn id="35" fill="hold">
                            <p:stCondLst>
                              <p:cond delay="4250"/>
                            </p:stCondLst>
                            <p:childTnLst>
                              <p:par>
                                <p:cTn id="36" presetID="49" presetClass="entr" presetSubtype="0" decel="10000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250" fill="hold"/>
                                        <p:tgtEl>
                                          <p:spTgt spid="26"/>
                                        </p:tgtEl>
                                        <p:attrNameLst>
                                          <p:attrName>ppt_w</p:attrName>
                                        </p:attrNameLst>
                                      </p:cBhvr>
                                      <p:tavLst>
                                        <p:tav tm="0">
                                          <p:val>
                                            <p:fltVal val="0"/>
                                          </p:val>
                                        </p:tav>
                                        <p:tav tm="100000">
                                          <p:val>
                                            <p:strVal val="#ppt_w"/>
                                          </p:val>
                                        </p:tav>
                                      </p:tavLst>
                                    </p:anim>
                                    <p:anim calcmode="lin" valueType="num">
                                      <p:cBhvr>
                                        <p:cTn id="39" dur="250" fill="hold"/>
                                        <p:tgtEl>
                                          <p:spTgt spid="26"/>
                                        </p:tgtEl>
                                        <p:attrNameLst>
                                          <p:attrName>ppt_h</p:attrName>
                                        </p:attrNameLst>
                                      </p:cBhvr>
                                      <p:tavLst>
                                        <p:tav tm="0">
                                          <p:val>
                                            <p:fltVal val="0"/>
                                          </p:val>
                                        </p:tav>
                                        <p:tav tm="100000">
                                          <p:val>
                                            <p:strVal val="#ppt_h"/>
                                          </p:val>
                                        </p:tav>
                                      </p:tavLst>
                                    </p:anim>
                                    <p:anim calcmode="lin" valueType="num">
                                      <p:cBhvr>
                                        <p:cTn id="40" dur="250" fill="hold"/>
                                        <p:tgtEl>
                                          <p:spTgt spid="26"/>
                                        </p:tgtEl>
                                        <p:attrNameLst>
                                          <p:attrName>style.rotation</p:attrName>
                                        </p:attrNameLst>
                                      </p:cBhvr>
                                      <p:tavLst>
                                        <p:tav tm="0">
                                          <p:val>
                                            <p:fltVal val="360"/>
                                          </p:val>
                                        </p:tav>
                                        <p:tav tm="100000">
                                          <p:val>
                                            <p:fltVal val="0"/>
                                          </p:val>
                                        </p:tav>
                                      </p:tavLst>
                                    </p:anim>
                                    <p:animEffect transition="in" filter="fade">
                                      <p:cBhvr>
                                        <p:cTn id="41" dur="250"/>
                                        <p:tgtEl>
                                          <p:spTgt spid="26"/>
                                        </p:tgtEl>
                                      </p:cBhvr>
                                    </p:animEffect>
                                  </p:childTnLst>
                                </p:cTn>
                              </p:par>
                            </p:childTnLst>
                          </p:cTn>
                        </p:par>
                        <p:par>
                          <p:cTn id="42" fill="hold">
                            <p:stCondLst>
                              <p:cond delay="4500"/>
                            </p:stCondLst>
                            <p:childTnLst>
                              <p:par>
                                <p:cTn id="43" presetID="22" presetClass="entr" presetSubtype="1" fill="hold" grpId="0" nodeType="afterEffect">
                                  <p:stCondLst>
                                    <p:cond delay="500"/>
                                  </p:stCondLst>
                                  <p:childTnLst>
                                    <p:set>
                                      <p:cBhvr>
                                        <p:cTn id="44" dur="1" fill="hold">
                                          <p:stCondLst>
                                            <p:cond delay="0"/>
                                          </p:stCondLst>
                                        </p:cTn>
                                        <p:tgtEl>
                                          <p:spTgt spid="41"/>
                                        </p:tgtEl>
                                        <p:attrNameLst>
                                          <p:attrName>style.visibility</p:attrName>
                                        </p:attrNameLst>
                                      </p:cBhvr>
                                      <p:to>
                                        <p:strVal val="visible"/>
                                      </p:to>
                                    </p:set>
                                    <p:animEffect transition="in" filter="wipe(up)">
                                      <p:cBhvr>
                                        <p:cTn id="45" dur="500"/>
                                        <p:tgtEl>
                                          <p:spTgt spid="41"/>
                                        </p:tgtEl>
                                      </p:cBhvr>
                                    </p:animEffect>
                                  </p:childTnLst>
                                </p:cTn>
                              </p:par>
                            </p:childTnLst>
                          </p:cTn>
                        </p:par>
                        <p:par>
                          <p:cTn id="46" fill="hold">
                            <p:stCondLst>
                              <p:cond delay="5500"/>
                            </p:stCondLst>
                            <p:childTnLst>
                              <p:par>
                                <p:cTn id="47" presetID="22" presetClass="entr" presetSubtype="8"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left)">
                                      <p:cBhvr>
                                        <p:cTn id="49" dur="500"/>
                                        <p:tgtEl>
                                          <p:spTgt spid="55"/>
                                        </p:tgtEl>
                                      </p:cBhvr>
                                    </p:animEffect>
                                  </p:childTnLst>
                                </p:cTn>
                              </p:par>
                            </p:childTnLst>
                          </p:cTn>
                        </p:par>
                        <p:par>
                          <p:cTn id="50" fill="hold">
                            <p:stCondLst>
                              <p:cond delay="6000"/>
                            </p:stCondLst>
                            <p:childTnLst>
                              <p:par>
                                <p:cTn id="51" presetID="10" presetClass="entr" presetSubtype="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childTnLst>
                          </p:cTn>
                        </p:par>
                        <p:par>
                          <p:cTn id="54" fill="hold">
                            <p:stCondLst>
                              <p:cond delay="6500"/>
                            </p:stCondLst>
                            <p:childTnLst>
                              <p:par>
                                <p:cTn id="55" presetID="49" presetClass="entr" presetSubtype="0"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250" fill="hold"/>
                                        <p:tgtEl>
                                          <p:spTgt spid="28"/>
                                        </p:tgtEl>
                                        <p:attrNameLst>
                                          <p:attrName>ppt_w</p:attrName>
                                        </p:attrNameLst>
                                      </p:cBhvr>
                                      <p:tavLst>
                                        <p:tav tm="0">
                                          <p:val>
                                            <p:fltVal val="0"/>
                                          </p:val>
                                        </p:tav>
                                        <p:tav tm="100000">
                                          <p:val>
                                            <p:strVal val="#ppt_w"/>
                                          </p:val>
                                        </p:tav>
                                      </p:tavLst>
                                    </p:anim>
                                    <p:anim calcmode="lin" valueType="num">
                                      <p:cBhvr>
                                        <p:cTn id="58" dur="250" fill="hold"/>
                                        <p:tgtEl>
                                          <p:spTgt spid="28"/>
                                        </p:tgtEl>
                                        <p:attrNameLst>
                                          <p:attrName>ppt_h</p:attrName>
                                        </p:attrNameLst>
                                      </p:cBhvr>
                                      <p:tavLst>
                                        <p:tav tm="0">
                                          <p:val>
                                            <p:fltVal val="0"/>
                                          </p:val>
                                        </p:tav>
                                        <p:tav tm="100000">
                                          <p:val>
                                            <p:strVal val="#ppt_h"/>
                                          </p:val>
                                        </p:tav>
                                      </p:tavLst>
                                    </p:anim>
                                    <p:anim calcmode="lin" valueType="num">
                                      <p:cBhvr>
                                        <p:cTn id="59" dur="250" fill="hold"/>
                                        <p:tgtEl>
                                          <p:spTgt spid="28"/>
                                        </p:tgtEl>
                                        <p:attrNameLst>
                                          <p:attrName>style.rotation</p:attrName>
                                        </p:attrNameLst>
                                      </p:cBhvr>
                                      <p:tavLst>
                                        <p:tav tm="0">
                                          <p:val>
                                            <p:fltVal val="360"/>
                                          </p:val>
                                        </p:tav>
                                        <p:tav tm="100000">
                                          <p:val>
                                            <p:fltVal val="0"/>
                                          </p:val>
                                        </p:tav>
                                      </p:tavLst>
                                    </p:anim>
                                    <p:animEffect transition="in" filter="fade">
                                      <p:cBhvr>
                                        <p:cTn id="60" dur="250"/>
                                        <p:tgtEl>
                                          <p:spTgt spid="28"/>
                                        </p:tgtEl>
                                      </p:cBhvr>
                                    </p:animEffect>
                                  </p:childTnLst>
                                </p:cTn>
                              </p:par>
                            </p:childTnLst>
                          </p:cTn>
                        </p:par>
                        <p:par>
                          <p:cTn id="61" fill="hold">
                            <p:stCondLst>
                              <p:cond delay="6750"/>
                            </p:stCondLst>
                            <p:childTnLst>
                              <p:par>
                                <p:cTn id="62" presetID="22" presetClass="entr" presetSubtype="2" fill="hold" grpId="0" nodeType="afterEffect">
                                  <p:stCondLst>
                                    <p:cond delay="500"/>
                                  </p:stCondLst>
                                  <p:childTnLst>
                                    <p:set>
                                      <p:cBhvr>
                                        <p:cTn id="63" dur="1" fill="hold">
                                          <p:stCondLst>
                                            <p:cond delay="0"/>
                                          </p:stCondLst>
                                        </p:cTn>
                                        <p:tgtEl>
                                          <p:spTgt spid="44"/>
                                        </p:tgtEl>
                                        <p:attrNameLst>
                                          <p:attrName>style.visibility</p:attrName>
                                        </p:attrNameLst>
                                      </p:cBhvr>
                                      <p:to>
                                        <p:strVal val="visible"/>
                                      </p:to>
                                    </p:set>
                                    <p:animEffect transition="in" filter="wipe(right)">
                                      <p:cBhvr>
                                        <p:cTn id="64" dur="500"/>
                                        <p:tgtEl>
                                          <p:spTgt spid="44"/>
                                        </p:tgtEl>
                                      </p:cBhvr>
                                    </p:animEffect>
                                  </p:childTnLst>
                                </p:cTn>
                              </p:par>
                            </p:childTnLst>
                          </p:cTn>
                        </p:par>
                        <p:par>
                          <p:cTn id="65" fill="hold">
                            <p:stCondLst>
                              <p:cond delay="7750"/>
                            </p:stCondLst>
                            <p:childTnLst>
                              <p:par>
                                <p:cTn id="66" presetID="22" presetClass="entr" presetSubtype="2" fill="hold" nodeType="after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right)">
                                      <p:cBhvr>
                                        <p:cTn id="68" dur="500"/>
                                        <p:tgtEl>
                                          <p:spTgt spid="54"/>
                                        </p:tgtEl>
                                      </p:cBhvr>
                                    </p:animEffect>
                                  </p:childTnLst>
                                </p:cTn>
                              </p:par>
                            </p:childTnLst>
                          </p:cTn>
                        </p:par>
                        <p:par>
                          <p:cTn id="69" fill="hold">
                            <p:stCondLst>
                              <p:cond delay="8250"/>
                            </p:stCondLst>
                            <p:childTnLst>
                              <p:par>
                                <p:cTn id="70" presetID="10" presetClass="entr" presetSubtype="0"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par>
                          <p:cTn id="73" fill="hold">
                            <p:stCondLst>
                              <p:cond delay="8750"/>
                            </p:stCondLst>
                            <p:childTnLst>
                              <p:par>
                                <p:cTn id="74" presetID="49" presetClass="entr" presetSubtype="0" decel="100000" fill="hold"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250" fill="hold"/>
                                        <p:tgtEl>
                                          <p:spTgt spid="22"/>
                                        </p:tgtEl>
                                        <p:attrNameLst>
                                          <p:attrName>ppt_w</p:attrName>
                                        </p:attrNameLst>
                                      </p:cBhvr>
                                      <p:tavLst>
                                        <p:tav tm="0">
                                          <p:val>
                                            <p:fltVal val="0"/>
                                          </p:val>
                                        </p:tav>
                                        <p:tav tm="100000">
                                          <p:val>
                                            <p:strVal val="#ppt_w"/>
                                          </p:val>
                                        </p:tav>
                                      </p:tavLst>
                                    </p:anim>
                                    <p:anim calcmode="lin" valueType="num">
                                      <p:cBhvr>
                                        <p:cTn id="77" dur="250" fill="hold"/>
                                        <p:tgtEl>
                                          <p:spTgt spid="22"/>
                                        </p:tgtEl>
                                        <p:attrNameLst>
                                          <p:attrName>ppt_h</p:attrName>
                                        </p:attrNameLst>
                                      </p:cBhvr>
                                      <p:tavLst>
                                        <p:tav tm="0">
                                          <p:val>
                                            <p:fltVal val="0"/>
                                          </p:val>
                                        </p:tav>
                                        <p:tav tm="100000">
                                          <p:val>
                                            <p:strVal val="#ppt_h"/>
                                          </p:val>
                                        </p:tav>
                                      </p:tavLst>
                                    </p:anim>
                                    <p:anim calcmode="lin" valueType="num">
                                      <p:cBhvr>
                                        <p:cTn id="78" dur="250" fill="hold"/>
                                        <p:tgtEl>
                                          <p:spTgt spid="22"/>
                                        </p:tgtEl>
                                        <p:attrNameLst>
                                          <p:attrName>style.rotation</p:attrName>
                                        </p:attrNameLst>
                                      </p:cBhvr>
                                      <p:tavLst>
                                        <p:tav tm="0">
                                          <p:val>
                                            <p:fltVal val="360"/>
                                          </p:val>
                                        </p:tav>
                                        <p:tav tm="100000">
                                          <p:val>
                                            <p:fltVal val="0"/>
                                          </p:val>
                                        </p:tav>
                                      </p:tavLst>
                                    </p:anim>
                                    <p:animEffect transition="in" filter="fade">
                                      <p:cBhvr>
                                        <p:cTn id="79" dur="250"/>
                                        <p:tgtEl>
                                          <p:spTgt spid="22"/>
                                        </p:tgtEl>
                                      </p:cBhvr>
                                    </p:animEffect>
                                  </p:childTnLst>
                                </p:cTn>
                              </p:par>
                            </p:childTnLst>
                          </p:cTn>
                        </p:par>
                        <p:par>
                          <p:cTn id="80" fill="hold">
                            <p:stCondLst>
                              <p:cond delay="9000"/>
                            </p:stCondLst>
                            <p:childTnLst>
                              <p:par>
                                <p:cTn id="81" presetID="55" presetClass="entr" presetSubtype="0" fill="hold" grpId="0" nodeType="afterEffect">
                                  <p:stCondLst>
                                    <p:cond delay="500"/>
                                  </p:stCondLst>
                                  <p:childTnLst>
                                    <p:set>
                                      <p:cBhvr>
                                        <p:cTn id="82" dur="1" fill="hold">
                                          <p:stCondLst>
                                            <p:cond delay="0"/>
                                          </p:stCondLst>
                                        </p:cTn>
                                        <p:tgtEl>
                                          <p:spTgt spid="45"/>
                                        </p:tgtEl>
                                        <p:attrNameLst>
                                          <p:attrName>style.visibility</p:attrName>
                                        </p:attrNameLst>
                                      </p:cBhvr>
                                      <p:to>
                                        <p:strVal val="visible"/>
                                      </p:to>
                                    </p:set>
                                    <p:anim calcmode="lin" valueType="num">
                                      <p:cBhvr>
                                        <p:cTn id="83" dur="500" fill="hold"/>
                                        <p:tgtEl>
                                          <p:spTgt spid="45"/>
                                        </p:tgtEl>
                                        <p:attrNameLst>
                                          <p:attrName>ppt_w</p:attrName>
                                        </p:attrNameLst>
                                      </p:cBhvr>
                                      <p:tavLst>
                                        <p:tav tm="0">
                                          <p:val>
                                            <p:strVal val="#ppt_w*0.70"/>
                                          </p:val>
                                        </p:tav>
                                        <p:tav tm="100000">
                                          <p:val>
                                            <p:strVal val="#ppt_w"/>
                                          </p:val>
                                        </p:tav>
                                      </p:tavLst>
                                    </p:anim>
                                    <p:anim calcmode="lin" valueType="num">
                                      <p:cBhvr>
                                        <p:cTn id="84" dur="500" fill="hold"/>
                                        <p:tgtEl>
                                          <p:spTgt spid="45"/>
                                        </p:tgtEl>
                                        <p:attrNameLst>
                                          <p:attrName>ppt_h</p:attrName>
                                        </p:attrNameLst>
                                      </p:cBhvr>
                                      <p:tavLst>
                                        <p:tav tm="0">
                                          <p:val>
                                            <p:strVal val="#ppt_h"/>
                                          </p:val>
                                        </p:tav>
                                        <p:tav tm="100000">
                                          <p:val>
                                            <p:strVal val="#ppt_h"/>
                                          </p:val>
                                        </p:tav>
                                      </p:tavLst>
                                    </p:anim>
                                    <p:animEffect transition="in" filter="fade">
                                      <p:cBhvr>
                                        <p:cTn id="8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6" grpId="0"/>
      <p:bldP spid="47" grpId="0"/>
      <p:bldP spid="48" grpId="0"/>
      <p:bldP spid="49" grpId="0"/>
      <p:bldP spid="45" grpId="0"/>
      <p:bldP spid="2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A97E9-AD43-F346-A748-9E372F89C651}"/>
              </a:ext>
            </a:extLst>
          </p:cNvPr>
          <p:cNvSpPr>
            <a:spLocks noGrp="1"/>
          </p:cNvSpPr>
          <p:nvPr>
            <p:ph type="title"/>
          </p:nvPr>
        </p:nvSpPr>
        <p:spPr>
          <a:xfrm>
            <a:off x="792000" y="521999"/>
            <a:ext cx="11226676" cy="626400"/>
          </a:xfrm>
        </p:spPr>
        <p:txBody>
          <a:bodyPr/>
          <a:lstStyle/>
          <a:p>
            <a:pPr>
              <a:lnSpc>
                <a:spcPct val="100000"/>
              </a:lnSpc>
            </a:pPr>
            <a:r>
              <a:rPr lang="fr-FR"/>
              <a:t>NOTRE </a:t>
            </a:r>
            <a:r>
              <a:rPr lang="fr-FR" b="1">
                <a:latin typeface="+mn-lt"/>
              </a:rPr>
              <a:t>MISSION </a:t>
            </a:r>
          </a:p>
        </p:txBody>
      </p:sp>
      <p:sp>
        <p:nvSpPr>
          <p:cNvPr id="9" name="Espace réservé du numéro de diapositive 2">
            <a:extLst>
              <a:ext uri="{FF2B5EF4-FFF2-40B4-BE49-F238E27FC236}">
                <a16:creationId xmlns:a16="http://schemas.microsoft.com/office/drawing/2014/main" id="{B3495904-9C19-44B0-B9FD-4257BC6BE976}"/>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12</a:t>
            </a:fld>
            <a:endParaRPr lang="fr-FR"/>
          </a:p>
        </p:txBody>
      </p:sp>
      <p:pic>
        <p:nvPicPr>
          <p:cNvPr id="11" name="Image 10">
            <a:extLst>
              <a:ext uri="{FF2B5EF4-FFF2-40B4-BE49-F238E27FC236}">
                <a16:creationId xmlns:a16="http://schemas.microsoft.com/office/drawing/2014/main" id="{22CA0F21-993D-4EFE-8170-ECE168645CA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01409" y="1025127"/>
            <a:ext cx="4807742" cy="4807746"/>
          </a:xfrm>
          <a:prstGeom prst="ellipse">
            <a:avLst/>
          </a:prstGeom>
        </p:spPr>
      </p:pic>
      <p:sp>
        <p:nvSpPr>
          <p:cNvPr id="12" name="Graphique 16">
            <a:extLst>
              <a:ext uri="{FF2B5EF4-FFF2-40B4-BE49-F238E27FC236}">
                <a16:creationId xmlns:a16="http://schemas.microsoft.com/office/drawing/2014/main" id="{90BDD698-868B-499D-8FEA-5C6DB1847124}"/>
              </a:ext>
            </a:extLst>
          </p:cNvPr>
          <p:cNvSpPr/>
          <p:nvPr/>
        </p:nvSpPr>
        <p:spPr>
          <a:xfrm>
            <a:off x="7043244" y="266700"/>
            <a:ext cx="6324072" cy="6324600"/>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sp>
        <p:nvSpPr>
          <p:cNvPr id="13" name="Cercle : creux 12">
            <a:extLst>
              <a:ext uri="{FF2B5EF4-FFF2-40B4-BE49-F238E27FC236}">
                <a16:creationId xmlns:a16="http://schemas.microsoft.com/office/drawing/2014/main" id="{D111287C-3899-4309-A27A-479D37DA1D85}"/>
              </a:ext>
            </a:extLst>
          </p:cNvPr>
          <p:cNvSpPr/>
          <p:nvPr/>
        </p:nvSpPr>
        <p:spPr>
          <a:xfrm>
            <a:off x="2970806" y="1307534"/>
            <a:ext cx="1381296" cy="1381296"/>
          </a:xfrm>
          <a:prstGeom prst="donut">
            <a:avLst>
              <a:gd name="adj" fmla="val 1461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EE7D1F10-1258-4128-825B-0981415FAC04}"/>
              </a:ext>
            </a:extLst>
          </p:cNvPr>
          <p:cNvSpPr txBox="1"/>
          <p:nvPr/>
        </p:nvSpPr>
        <p:spPr>
          <a:xfrm>
            <a:off x="786724" y="1441948"/>
            <a:ext cx="5651236" cy="1974900"/>
          </a:xfrm>
          <a:prstGeom prst="rect">
            <a:avLst/>
          </a:prstGeom>
          <a:noFill/>
        </p:spPr>
        <p:txBody>
          <a:bodyPr wrap="square">
            <a:spAutoFit/>
          </a:bodyPr>
          <a:lstStyle/>
          <a:p>
            <a:pPr algn="ctr">
              <a:spcAft>
                <a:spcPts val="1600"/>
              </a:spcAft>
            </a:pPr>
            <a:r>
              <a:rPr lang="fr-FR" sz="6600" b="1" i="0" u="none" strike="noStrike" baseline="0">
                <a:solidFill>
                  <a:schemeClr val="bg2"/>
                </a:solidFill>
                <a:latin typeface="Open Sans" panose="020B0606030504020204" pitchFamily="34" charset="0"/>
                <a:ea typeface="Open Sans" panose="020B0606030504020204" pitchFamily="34" charset="0"/>
                <a:cs typeface="Open Sans" panose="020B0606030504020204" pitchFamily="34" charset="0"/>
              </a:rPr>
              <a:t>1</a:t>
            </a:r>
          </a:p>
          <a:p>
            <a:pPr algn="ctr">
              <a:spcAft>
                <a:spcPts val="1600"/>
              </a:spcAft>
            </a:pPr>
            <a:r>
              <a:rPr lang="fr-FR" sz="2500" b="1">
                <a:solidFill>
                  <a:schemeClr val="bg2"/>
                </a:solidFill>
                <a:latin typeface="Open Sans" panose="020B0606030504020204" pitchFamily="34" charset="0"/>
                <a:ea typeface="Open Sans" panose="020B0606030504020204" pitchFamily="34" charset="0"/>
                <a:cs typeface="Open Sans" panose="020B0606030504020204" pitchFamily="34" charset="0"/>
              </a:rPr>
              <a:t>Restaurer le dialogue </a:t>
            </a:r>
            <a:br>
              <a:rPr lang="fr-FR" b="1">
                <a:latin typeface="Open Sans" panose="020B0606030504020204" pitchFamily="34" charset="0"/>
                <a:ea typeface="Open Sans" panose="020B0606030504020204" pitchFamily="34" charset="0"/>
                <a:cs typeface="Open Sans" panose="020B0606030504020204" pitchFamily="34" charset="0"/>
              </a:rPr>
            </a:br>
            <a:r>
              <a:rPr lang="fr-FR" b="1">
                <a:latin typeface="Open Sans" panose="020B0606030504020204" pitchFamily="34" charset="0"/>
                <a:ea typeface="Open Sans" panose="020B0606030504020204" pitchFamily="34" charset="0"/>
                <a:cs typeface="Open Sans" panose="020B0606030504020204" pitchFamily="34" charset="0"/>
              </a:rPr>
              <a:t>lorsque les liens sont rompus </a:t>
            </a:r>
          </a:p>
        </p:txBody>
      </p:sp>
      <p:sp>
        <p:nvSpPr>
          <p:cNvPr id="14" name="Cercle : creux 13">
            <a:extLst>
              <a:ext uri="{FF2B5EF4-FFF2-40B4-BE49-F238E27FC236}">
                <a16:creationId xmlns:a16="http://schemas.microsoft.com/office/drawing/2014/main" id="{7DD4BBED-E2FF-4AF7-B9FE-7BFE6AEA7F53}"/>
              </a:ext>
            </a:extLst>
          </p:cNvPr>
          <p:cNvSpPr/>
          <p:nvPr/>
        </p:nvSpPr>
        <p:spPr>
          <a:xfrm>
            <a:off x="2921694" y="3999628"/>
            <a:ext cx="1381296" cy="1381296"/>
          </a:xfrm>
          <a:prstGeom prst="donut">
            <a:avLst>
              <a:gd name="adj" fmla="val 146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A67B5442-1254-4A9A-BDD9-BDC98B799846}"/>
              </a:ext>
            </a:extLst>
          </p:cNvPr>
          <p:cNvSpPr txBox="1"/>
          <p:nvPr/>
        </p:nvSpPr>
        <p:spPr>
          <a:xfrm>
            <a:off x="948747" y="4141881"/>
            <a:ext cx="5238683" cy="1974900"/>
          </a:xfrm>
          <a:prstGeom prst="rect">
            <a:avLst/>
          </a:prstGeom>
          <a:noFill/>
        </p:spPr>
        <p:txBody>
          <a:bodyPr wrap="square">
            <a:spAutoFit/>
          </a:bodyPr>
          <a:lstStyle/>
          <a:p>
            <a:pPr algn="ctr">
              <a:spcAft>
                <a:spcPts val="1600"/>
              </a:spcAft>
            </a:pPr>
            <a:r>
              <a:rPr lang="fr-FR" sz="6600" b="1">
                <a:solidFill>
                  <a:srgbClr val="45A7DE"/>
                </a:solidFill>
                <a:latin typeface="Open Sans" panose="020B0606030504020204" pitchFamily="34" charset="0"/>
                <a:ea typeface="Open Sans" panose="020B0606030504020204" pitchFamily="34" charset="0"/>
                <a:cs typeface="Open Sans" panose="020B0606030504020204" pitchFamily="34" charset="0"/>
              </a:rPr>
              <a:t>2</a:t>
            </a:r>
            <a:endParaRPr lang="fr-FR" sz="6600" b="1" i="0" u="none" strike="noStrike" baseline="0">
              <a:solidFill>
                <a:srgbClr val="45A7DE"/>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600"/>
              </a:spcAft>
            </a:pPr>
            <a:r>
              <a:rPr lang="fr-FR" b="1">
                <a:latin typeface="Open Sans" panose="020B0606030504020204" pitchFamily="34" charset="0"/>
                <a:ea typeface="Open Sans" panose="020B0606030504020204" pitchFamily="34" charset="0"/>
                <a:cs typeface="Open Sans" panose="020B0606030504020204" pitchFamily="34" charset="0"/>
              </a:rPr>
              <a:t>Transformer les conflits en </a:t>
            </a:r>
            <a:br>
              <a:rPr lang="fr-FR" b="1">
                <a:latin typeface="Open Sans" panose="020B0606030504020204" pitchFamily="34" charset="0"/>
                <a:ea typeface="Open Sans" panose="020B0606030504020204" pitchFamily="34" charset="0"/>
                <a:cs typeface="Open Sans" panose="020B0606030504020204" pitchFamily="34" charset="0"/>
              </a:rPr>
            </a:br>
            <a:r>
              <a:rPr lang="fr-FR" sz="2500" b="1">
                <a:solidFill>
                  <a:schemeClr val="accent3"/>
                </a:solidFill>
                <a:latin typeface="Open Sans" panose="020B0606030504020204" pitchFamily="34" charset="0"/>
                <a:ea typeface="Open Sans" panose="020B0606030504020204" pitchFamily="34" charset="0"/>
                <a:cs typeface="Open Sans" panose="020B0606030504020204" pitchFamily="34" charset="0"/>
              </a:rPr>
              <a:t>accords durables </a:t>
            </a:r>
          </a:p>
        </p:txBody>
      </p:sp>
    </p:spTree>
    <p:extLst>
      <p:ext uri="{BB962C8B-B14F-4D97-AF65-F5344CB8AC3E}">
        <p14:creationId xmlns:p14="http://schemas.microsoft.com/office/powerpoint/2010/main" val="4943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10" presetClass="entr" presetSubtype="0" fill="hold"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par>
                                <p:cTn id="18" presetID="1" presetClass="entr" presetSubtype="0" fill="hold" grpId="2"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6" presetClass="emph" presetSubtype="0" fill="hold" grpId="0" nodeType="withEffect">
                                  <p:stCondLst>
                                    <p:cond delay="0"/>
                                  </p:stCondLst>
                                  <p:childTnLst>
                                    <p:animScale>
                                      <p:cBhvr>
                                        <p:cTn id="21" dur="500" fill="hold"/>
                                        <p:tgtEl>
                                          <p:spTgt spid="13"/>
                                        </p:tgtEl>
                                      </p:cBhvr>
                                      <p:by x="150000" y="150000"/>
                                    </p:animScale>
                                  </p:childTnLst>
                                </p:cTn>
                              </p:par>
                              <p:par>
                                <p:cTn id="22" presetID="10" presetClass="exit" presetSubtype="0" fill="hold" grpId="1" nodeType="withEffect">
                                  <p:stCondLst>
                                    <p:cond delay="250"/>
                                  </p:stCondLst>
                                  <p:childTnLst>
                                    <p:animEffect transition="out" filter="fade">
                                      <p:cBhvr>
                                        <p:cTn id="23" dur="250"/>
                                        <p:tgtEl>
                                          <p:spTgt spid="13"/>
                                        </p:tgtEl>
                                      </p:cBhvr>
                                    </p:animEffect>
                                    <p:set>
                                      <p:cBhvr>
                                        <p:cTn id="24" dur="1" fill="hold">
                                          <p:stCondLst>
                                            <p:cond delay="249"/>
                                          </p:stCondLst>
                                        </p:cTn>
                                        <p:tgtEl>
                                          <p:spTgt spid="13"/>
                                        </p:tgtEl>
                                        <p:attrNameLst>
                                          <p:attrName>style.visibility</p:attrName>
                                        </p:attrNameLst>
                                      </p:cBhvr>
                                      <p:to>
                                        <p:strVal val="hidden"/>
                                      </p:to>
                                    </p:se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fade">
                                      <p:cBhvr>
                                        <p:cTn id="28" dur="500"/>
                                        <p:tgtEl>
                                          <p:spTgt spid="27">
                                            <p:txEl>
                                              <p:pRg st="1" end="1"/>
                                            </p:txEl>
                                          </p:spTgt>
                                        </p:tgtEl>
                                      </p:cBhvr>
                                    </p:animEffect>
                                  </p:childTnLst>
                                </p:cTn>
                              </p:par>
                            </p:childTnLst>
                          </p:cTn>
                        </p:par>
                        <p:par>
                          <p:cTn id="29" fill="hold">
                            <p:stCondLst>
                              <p:cond delay="1750"/>
                            </p:stCondLst>
                            <p:childTnLst>
                              <p:par>
                                <p:cTn id="30" presetID="10" presetClass="entr" presetSubtype="0" fill="hold" grpId="0" nodeType="afterEffect">
                                  <p:stCondLst>
                                    <p:cond delay="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fade">
                                      <p:cBhvr>
                                        <p:cTn id="32" dur="500"/>
                                        <p:tgtEl>
                                          <p:spTgt spid="28">
                                            <p:txEl>
                                              <p:pRg st="0" end="0"/>
                                            </p:txEl>
                                          </p:spTgt>
                                        </p:tgtEl>
                                      </p:cBhvr>
                                    </p:animEffect>
                                  </p:childTnLst>
                                </p:cTn>
                              </p:par>
                              <p:par>
                                <p:cTn id="33" presetID="1" presetClass="entr" presetSubtype="0" fill="hold" grpId="2"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6" presetClass="emph" presetSubtype="0" fill="hold" grpId="0" nodeType="withEffect">
                                  <p:stCondLst>
                                    <p:cond delay="0"/>
                                  </p:stCondLst>
                                  <p:childTnLst>
                                    <p:animScale>
                                      <p:cBhvr>
                                        <p:cTn id="36" dur="500" fill="hold"/>
                                        <p:tgtEl>
                                          <p:spTgt spid="14"/>
                                        </p:tgtEl>
                                      </p:cBhvr>
                                      <p:by x="150000" y="150000"/>
                                    </p:animScale>
                                  </p:childTnLst>
                                </p:cTn>
                              </p:par>
                              <p:par>
                                <p:cTn id="37" presetID="10" presetClass="exit" presetSubtype="0" fill="hold" grpId="1" nodeType="withEffect">
                                  <p:stCondLst>
                                    <p:cond delay="250"/>
                                  </p:stCondLst>
                                  <p:childTnLst>
                                    <p:animEffect transition="out" filter="fade">
                                      <p:cBhvr>
                                        <p:cTn id="38" dur="250"/>
                                        <p:tgtEl>
                                          <p:spTgt spid="14"/>
                                        </p:tgtEl>
                                      </p:cBhvr>
                                    </p:animEffect>
                                    <p:set>
                                      <p:cBhvr>
                                        <p:cTn id="39" dur="1" fill="hold">
                                          <p:stCondLst>
                                            <p:cond delay="249"/>
                                          </p:stCondLst>
                                        </p:cTn>
                                        <p:tgtEl>
                                          <p:spTgt spid="14"/>
                                        </p:tgtEl>
                                        <p:attrNameLst>
                                          <p:attrName>style.visibility</p:attrName>
                                        </p:attrNameLst>
                                      </p:cBhvr>
                                      <p:to>
                                        <p:strVal val="hidden"/>
                                      </p:to>
                                    </p:se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Effect transition="in" filter="fade">
                                      <p:cBhvr>
                                        <p:cTn id="43"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3" grpId="2" animBg="1"/>
      <p:bldP spid="27" grpId="0" uiExpand="1" build="p" advAuto="0"/>
      <p:bldP spid="14" grpId="0" animBg="1"/>
      <p:bldP spid="14" grpId="1" animBg="1"/>
      <p:bldP spid="14" grpId="2" animBg="1"/>
      <p:bldP spid="28" grpId="0" uiExpand="1" build="p"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A97E9-AD43-F346-A748-9E372F89C651}"/>
              </a:ext>
            </a:extLst>
          </p:cNvPr>
          <p:cNvSpPr>
            <a:spLocks noGrp="1"/>
          </p:cNvSpPr>
          <p:nvPr>
            <p:ph type="title"/>
          </p:nvPr>
        </p:nvSpPr>
        <p:spPr/>
        <p:txBody>
          <a:bodyPr/>
          <a:lstStyle/>
          <a:p>
            <a:pPr>
              <a:lnSpc>
                <a:spcPct val="100000"/>
              </a:lnSpc>
            </a:pPr>
            <a:r>
              <a:rPr lang="fr-FR"/>
              <a:t>NOS </a:t>
            </a:r>
            <a:r>
              <a:rPr lang="fr-FR" b="1">
                <a:latin typeface="+mn-lt"/>
              </a:rPr>
              <a:t>CHIFFRES</a:t>
            </a:r>
            <a:r>
              <a:rPr lang="fr-FR">
                <a:latin typeface="+mn-lt"/>
              </a:rPr>
              <a:t> </a:t>
            </a:r>
            <a:r>
              <a:rPr lang="fr-FR" b="1">
                <a:latin typeface="+mn-lt"/>
              </a:rPr>
              <a:t>CLÉS </a:t>
            </a:r>
          </a:p>
        </p:txBody>
      </p:sp>
      <p:sp>
        <p:nvSpPr>
          <p:cNvPr id="82" name="Forme libre : forme 81">
            <a:extLst>
              <a:ext uri="{FF2B5EF4-FFF2-40B4-BE49-F238E27FC236}">
                <a16:creationId xmlns:a16="http://schemas.microsoft.com/office/drawing/2014/main" id="{AB0D8534-6631-42DF-BFC6-EF0D5AFF5DD7}"/>
              </a:ext>
            </a:extLst>
          </p:cNvPr>
          <p:cNvSpPr/>
          <p:nvPr/>
        </p:nvSpPr>
        <p:spPr>
          <a:xfrm>
            <a:off x="7509800" y="-36914"/>
            <a:ext cx="6067833" cy="6870516"/>
          </a:xfrm>
          <a:custGeom>
            <a:avLst/>
            <a:gdLst>
              <a:gd name="connsiteX0" fmla="*/ 2225380 w 6067833"/>
              <a:gd name="connsiteY0" fmla="*/ 0 h 6870516"/>
              <a:gd name="connsiteX1" fmla="*/ 6067833 w 6067833"/>
              <a:gd name="connsiteY1" fmla="*/ 0 h 6870516"/>
              <a:gd name="connsiteX2" fmla="*/ 6067833 w 6067833"/>
              <a:gd name="connsiteY2" fmla="*/ 6870516 h 6870516"/>
              <a:gd name="connsiteX3" fmla="*/ 984302 w 6067833"/>
              <a:gd name="connsiteY3" fmla="*/ 6870516 h 6870516"/>
              <a:gd name="connsiteX4" fmla="*/ 933399 w 6067833"/>
              <a:gd name="connsiteY4" fmla="*/ 6805742 h 6870516"/>
              <a:gd name="connsiteX5" fmla="*/ 0 w 6067833"/>
              <a:gd name="connsiteY5" fmla="*/ 3994633 h 6870516"/>
              <a:gd name="connsiteX6" fmla="*/ 2071466 w 6067833"/>
              <a:gd name="connsiteY6" fmla="*/ 98672 h 6870516"/>
              <a:gd name="connsiteX7" fmla="*/ 2225380 w 6067833"/>
              <a:gd name="connsiteY7" fmla="*/ 0 h 687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833" h="6870516">
                <a:moveTo>
                  <a:pt x="2225380" y="0"/>
                </a:moveTo>
                <a:lnTo>
                  <a:pt x="6067833" y="0"/>
                </a:lnTo>
                <a:lnTo>
                  <a:pt x="6067833" y="6870516"/>
                </a:lnTo>
                <a:lnTo>
                  <a:pt x="984302" y="6870516"/>
                </a:lnTo>
                <a:lnTo>
                  <a:pt x="933399" y="6805742"/>
                </a:lnTo>
                <a:cubicBezTo>
                  <a:pt x="347165" y="6021854"/>
                  <a:pt x="0" y="5048786"/>
                  <a:pt x="0" y="3994633"/>
                </a:cubicBezTo>
                <a:cubicBezTo>
                  <a:pt x="0" y="2372859"/>
                  <a:pt x="821692" y="943002"/>
                  <a:pt x="2071466" y="98672"/>
                </a:cubicBezTo>
                <a:lnTo>
                  <a:pt x="2225380"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20" name="Cercle : creux 119">
            <a:extLst>
              <a:ext uri="{FF2B5EF4-FFF2-40B4-BE49-F238E27FC236}">
                <a16:creationId xmlns:a16="http://schemas.microsoft.com/office/drawing/2014/main" id="{A20C093C-F5BB-498E-A4DB-868D45DDFFE2}"/>
              </a:ext>
            </a:extLst>
          </p:cNvPr>
          <p:cNvSpPr/>
          <p:nvPr/>
        </p:nvSpPr>
        <p:spPr>
          <a:xfrm>
            <a:off x="9881926" y="4914261"/>
            <a:ext cx="1580400" cy="1580400"/>
          </a:xfrm>
          <a:prstGeom prst="donut">
            <a:avLst>
              <a:gd name="adj" fmla="val 14613"/>
            </a:avLst>
          </a:prstGeom>
          <a:solidFill>
            <a:srgbClr val="FFCC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Cercle : creux 123">
            <a:extLst>
              <a:ext uri="{FF2B5EF4-FFF2-40B4-BE49-F238E27FC236}">
                <a16:creationId xmlns:a16="http://schemas.microsoft.com/office/drawing/2014/main" id="{42F89D54-7DCF-4277-A8B1-FD0913FB2306}"/>
              </a:ext>
            </a:extLst>
          </p:cNvPr>
          <p:cNvSpPr/>
          <p:nvPr/>
        </p:nvSpPr>
        <p:spPr>
          <a:xfrm>
            <a:off x="9877526" y="5104648"/>
            <a:ext cx="1471769" cy="1362912"/>
          </a:xfrm>
          <a:prstGeom prst="donut">
            <a:avLst>
              <a:gd name="adj" fmla="val 14613"/>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7" name="ZoneTexte 126">
            <a:extLst>
              <a:ext uri="{FF2B5EF4-FFF2-40B4-BE49-F238E27FC236}">
                <a16:creationId xmlns:a16="http://schemas.microsoft.com/office/drawing/2014/main" id="{0E22EA9B-6D13-45BC-A8F2-7DEADE352B17}"/>
              </a:ext>
            </a:extLst>
          </p:cNvPr>
          <p:cNvSpPr txBox="1"/>
          <p:nvPr/>
        </p:nvSpPr>
        <p:spPr>
          <a:xfrm>
            <a:off x="469443" y="2048564"/>
            <a:ext cx="1941896" cy="400110"/>
          </a:xfrm>
          <a:prstGeom prst="rect">
            <a:avLst/>
          </a:prstGeom>
          <a:noFill/>
        </p:spPr>
        <p:txBody>
          <a:bodyPr wrap="square" lIns="91440" tIns="45720" rIns="91440" bIns="45720" anchor="t">
            <a:spAutoFit/>
          </a:bodyPr>
          <a:lstStyle/>
          <a:p>
            <a:r>
              <a:rPr lang="fr-FR" sz="2000" b="1">
                <a:solidFill>
                  <a:srgbClr val="45A7DE"/>
                </a:solidFill>
                <a:latin typeface="Open Sans"/>
                <a:ea typeface="Open Sans"/>
                <a:cs typeface="Open Sans"/>
              </a:rPr>
              <a:t>72</a:t>
            </a:r>
            <a:r>
              <a:rPr lang="fr-FR" sz="2000">
                <a:solidFill>
                  <a:srgbClr val="45A7DE"/>
                </a:solidFill>
                <a:latin typeface="Open Sans"/>
                <a:ea typeface="Open Sans"/>
                <a:cs typeface="Open Sans"/>
              </a:rPr>
              <a:t> Md’€</a:t>
            </a:r>
          </a:p>
        </p:txBody>
      </p:sp>
      <p:sp>
        <p:nvSpPr>
          <p:cNvPr id="134" name="Titre 2">
            <a:extLst>
              <a:ext uri="{FF2B5EF4-FFF2-40B4-BE49-F238E27FC236}">
                <a16:creationId xmlns:a16="http://schemas.microsoft.com/office/drawing/2014/main" id="{A1D7FFAB-BF11-4B0D-9B59-4698F4776D3A}"/>
              </a:ext>
            </a:extLst>
          </p:cNvPr>
          <p:cNvSpPr txBox="1">
            <a:spLocks/>
          </p:cNvSpPr>
          <p:nvPr/>
        </p:nvSpPr>
        <p:spPr>
          <a:xfrm>
            <a:off x="10346289" y="5984561"/>
            <a:ext cx="2172454" cy="383182"/>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1050" b="1" kern="0">
                <a:solidFill>
                  <a:srgbClr val="00446B"/>
                </a:solidFill>
                <a:latin typeface="Open Sans" panose="020B0606030504020204" pitchFamily="34" charset="0"/>
                <a:ea typeface="Open Sans" panose="020B0606030504020204" pitchFamily="34" charset="0"/>
                <a:cs typeface="Open Sans" panose="020B0606030504020204" pitchFamily="34" charset="0"/>
              </a:rPr>
              <a:t>Implantations en France </a:t>
            </a:r>
            <a:br>
              <a:rPr lang="fr-FR" sz="1050" b="1" kern="0">
                <a:solidFill>
                  <a:srgbClr val="00446B"/>
                </a:solidFill>
                <a:latin typeface="Open Sans" panose="020B0606030504020204" pitchFamily="34" charset="0"/>
                <a:ea typeface="Open Sans" panose="020B0606030504020204" pitchFamily="34" charset="0"/>
                <a:cs typeface="Open Sans" panose="020B0606030504020204" pitchFamily="34" charset="0"/>
              </a:rPr>
            </a:br>
            <a:r>
              <a:rPr lang="fr-FR" sz="1050" kern="0">
                <a:solidFill>
                  <a:srgbClr val="00446B"/>
                </a:solidFill>
                <a:latin typeface="Open Sans" panose="020B0606030504020204" pitchFamily="34" charset="0"/>
                <a:ea typeface="Open Sans" panose="020B0606030504020204" pitchFamily="34" charset="0"/>
                <a:cs typeface="Open Sans" panose="020B0606030504020204" pitchFamily="34" charset="0"/>
              </a:rPr>
              <a:t>et 1 succursale en Belgique</a:t>
            </a:r>
          </a:p>
        </p:txBody>
      </p:sp>
      <p:sp>
        <p:nvSpPr>
          <p:cNvPr id="135" name="ZoneTexte 134">
            <a:extLst>
              <a:ext uri="{FF2B5EF4-FFF2-40B4-BE49-F238E27FC236}">
                <a16:creationId xmlns:a16="http://schemas.microsoft.com/office/drawing/2014/main" id="{DAE4E5D4-921A-495B-A9E7-3D92BC2EDC0E}"/>
              </a:ext>
            </a:extLst>
          </p:cNvPr>
          <p:cNvSpPr txBox="1"/>
          <p:nvPr/>
        </p:nvSpPr>
        <p:spPr>
          <a:xfrm>
            <a:off x="10247610" y="5464879"/>
            <a:ext cx="1698064" cy="707886"/>
          </a:xfrm>
          <a:prstGeom prst="rect">
            <a:avLst/>
          </a:prstGeom>
          <a:noFill/>
        </p:spPr>
        <p:txBody>
          <a:bodyPr wrap="square" lIns="91440" tIns="45720" rIns="91440" bIns="45720" anchor="t">
            <a:spAutoFit/>
          </a:bodyPr>
          <a:lstStyle/>
          <a:p>
            <a:r>
              <a:rPr lang="fr-FR" sz="4000" b="1">
                <a:solidFill>
                  <a:srgbClr val="45A7DE"/>
                </a:solidFill>
                <a:latin typeface="Open Sans"/>
                <a:ea typeface="Open Sans"/>
                <a:cs typeface="Open Sans"/>
              </a:rPr>
              <a:t>30</a:t>
            </a:r>
            <a:endParaRPr lang="fr-FR" sz="4000">
              <a:solidFill>
                <a:srgbClr val="45A7DE"/>
              </a:solidFill>
              <a:latin typeface="Open Sans"/>
              <a:ea typeface="Open Sans"/>
              <a:cs typeface="Open Sans"/>
            </a:endParaRPr>
          </a:p>
        </p:txBody>
      </p:sp>
      <p:sp>
        <p:nvSpPr>
          <p:cNvPr id="175" name="Espace réservé du numéro de diapositive 2">
            <a:extLst>
              <a:ext uri="{FF2B5EF4-FFF2-40B4-BE49-F238E27FC236}">
                <a16:creationId xmlns:a16="http://schemas.microsoft.com/office/drawing/2014/main" id="{44E3A53A-0849-4131-929A-10749876A05C}"/>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13</a:t>
            </a:fld>
            <a:endParaRPr lang="fr-FR"/>
          </a:p>
        </p:txBody>
      </p:sp>
      <p:grpSp>
        <p:nvGrpSpPr>
          <p:cNvPr id="7" name="Groupe 6">
            <a:extLst>
              <a:ext uri="{FF2B5EF4-FFF2-40B4-BE49-F238E27FC236}">
                <a16:creationId xmlns:a16="http://schemas.microsoft.com/office/drawing/2014/main" id="{076FB107-6F66-4C13-AA1B-58A3C173E76E}"/>
              </a:ext>
            </a:extLst>
          </p:cNvPr>
          <p:cNvGrpSpPr/>
          <p:nvPr/>
        </p:nvGrpSpPr>
        <p:grpSpPr>
          <a:xfrm>
            <a:off x="7608820" y="555"/>
            <a:ext cx="4716460" cy="5972575"/>
            <a:chOff x="7643455" y="253560"/>
            <a:chExt cx="4716460" cy="5972575"/>
          </a:xfrm>
        </p:grpSpPr>
        <p:pic>
          <p:nvPicPr>
            <p:cNvPr id="179" name="Image 178">
              <a:extLst>
                <a:ext uri="{FF2B5EF4-FFF2-40B4-BE49-F238E27FC236}">
                  <a16:creationId xmlns:a16="http://schemas.microsoft.com/office/drawing/2014/main" id="{BC32FD78-34FF-476F-AD88-F2A53A71478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709971" y="5615732"/>
              <a:ext cx="601826" cy="544403"/>
            </a:xfrm>
            <a:prstGeom prst="rect">
              <a:avLst/>
            </a:prstGeom>
            <a:effectLst/>
          </p:spPr>
        </p:pic>
        <p:pic>
          <p:nvPicPr>
            <p:cNvPr id="251" name="Image 250">
              <a:extLst>
                <a:ext uri="{FF2B5EF4-FFF2-40B4-BE49-F238E27FC236}">
                  <a16:creationId xmlns:a16="http://schemas.microsoft.com/office/drawing/2014/main" id="{747FC99F-1EEC-4E30-8814-B099D1B06CE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202463" y="5089591"/>
              <a:ext cx="613316" cy="1124300"/>
            </a:xfrm>
            <a:prstGeom prst="rect">
              <a:avLst/>
            </a:prstGeom>
            <a:effectLst/>
          </p:spPr>
        </p:pic>
        <p:grpSp>
          <p:nvGrpSpPr>
            <p:cNvPr id="5" name="Groupe 4">
              <a:extLst>
                <a:ext uri="{FF2B5EF4-FFF2-40B4-BE49-F238E27FC236}">
                  <a16:creationId xmlns:a16="http://schemas.microsoft.com/office/drawing/2014/main" id="{4137735E-0BBA-4090-AD7A-4D7E2BC7B998}"/>
                </a:ext>
              </a:extLst>
            </p:cNvPr>
            <p:cNvGrpSpPr/>
            <p:nvPr/>
          </p:nvGrpSpPr>
          <p:grpSpPr>
            <a:xfrm>
              <a:off x="8852803" y="5372772"/>
              <a:ext cx="567935" cy="853363"/>
              <a:chOff x="10483984" y="5159589"/>
              <a:chExt cx="567935" cy="853363"/>
            </a:xfrm>
          </p:grpSpPr>
          <p:cxnSp>
            <p:nvCxnSpPr>
              <p:cNvPr id="176" name="Connecteur droit 175">
                <a:extLst>
                  <a:ext uri="{FF2B5EF4-FFF2-40B4-BE49-F238E27FC236}">
                    <a16:creationId xmlns:a16="http://schemas.microsoft.com/office/drawing/2014/main" id="{13AF2B6B-7910-4650-8FFD-EB682417DFA4}"/>
                  </a:ext>
                </a:extLst>
              </p:cNvPr>
              <p:cNvCxnSpPr>
                <a:cxnSpLocks/>
              </p:cNvCxnSpPr>
              <p:nvPr/>
            </p:nvCxnSpPr>
            <p:spPr>
              <a:xfrm>
                <a:off x="10483984" y="5159589"/>
                <a:ext cx="549645" cy="38677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7" name="Connecteur droit 176">
                <a:extLst>
                  <a:ext uri="{FF2B5EF4-FFF2-40B4-BE49-F238E27FC236}">
                    <a16:creationId xmlns:a16="http://schemas.microsoft.com/office/drawing/2014/main" id="{9A508B57-DF78-4BA2-87BF-EBDBFDBD61BE}"/>
                  </a:ext>
                </a:extLst>
              </p:cNvPr>
              <p:cNvCxnSpPr/>
              <p:nvPr/>
            </p:nvCxnSpPr>
            <p:spPr>
              <a:xfrm>
                <a:off x="11051919" y="5558417"/>
                <a:ext cx="0" cy="45453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e 3">
              <a:extLst>
                <a:ext uri="{FF2B5EF4-FFF2-40B4-BE49-F238E27FC236}">
                  <a16:creationId xmlns:a16="http://schemas.microsoft.com/office/drawing/2014/main" id="{7AF76E62-24F1-4768-9565-7AF69B35850E}"/>
                </a:ext>
              </a:extLst>
            </p:cNvPr>
            <p:cNvGrpSpPr/>
            <p:nvPr/>
          </p:nvGrpSpPr>
          <p:grpSpPr>
            <a:xfrm>
              <a:off x="7643455" y="253560"/>
              <a:ext cx="4716460" cy="5728940"/>
              <a:chOff x="6937985" y="1085828"/>
              <a:chExt cx="4340199" cy="5271907"/>
            </a:xfrm>
          </p:grpSpPr>
          <p:pic>
            <p:nvPicPr>
              <p:cNvPr id="47" name="Image 46">
                <a:extLst>
                  <a:ext uri="{FF2B5EF4-FFF2-40B4-BE49-F238E27FC236}">
                    <a16:creationId xmlns:a16="http://schemas.microsoft.com/office/drawing/2014/main" id="{0B783805-5B75-4ADC-98F6-4EC71327928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37985" y="1085828"/>
                <a:ext cx="4340199" cy="4870132"/>
              </a:xfrm>
              <a:prstGeom prst="rect">
                <a:avLst/>
              </a:prstGeom>
              <a:effectLst/>
            </p:spPr>
          </p:pic>
          <p:grpSp>
            <p:nvGrpSpPr>
              <p:cNvPr id="25" name="CARTE">
                <a:extLst>
                  <a:ext uri="{FF2B5EF4-FFF2-40B4-BE49-F238E27FC236}">
                    <a16:creationId xmlns:a16="http://schemas.microsoft.com/office/drawing/2014/main" id="{5FD3B392-4E5A-4BF3-9CCD-1009FE44D377}"/>
                  </a:ext>
                </a:extLst>
              </p:cNvPr>
              <p:cNvGrpSpPr/>
              <p:nvPr/>
            </p:nvGrpSpPr>
            <p:grpSpPr>
              <a:xfrm>
                <a:off x="7595255" y="1937590"/>
                <a:ext cx="3397414" cy="4420145"/>
                <a:chOff x="8449195" y="1333043"/>
                <a:chExt cx="3463945" cy="4506705"/>
              </a:xfrm>
            </p:grpSpPr>
            <p:sp>
              <p:nvSpPr>
                <p:cNvPr id="26" name="Belgique">
                  <a:extLst>
                    <a:ext uri="{FF2B5EF4-FFF2-40B4-BE49-F238E27FC236}">
                      <a16:creationId xmlns:a16="http://schemas.microsoft.com/office/drawing/2014/main" id="{792AC7D1-A3AB-484D-A1D1-F140AC5FE261}"/>
                    </a:ext>
                  </a:extLst>
                </p:cNvPr>
                <p:cNvSpPr>
                  <a:spLocks/>
                </p:cNvSpPr>
                <p:nvPr/>
              </p:nvSpPr>
              <p:spPr bwMode="auto">
                <a:xfrm>
                  <a:off x="10041232" y="1333043"/>
                  <a:ext cx="1053852" cy="859801"/>
                </a:xfrm>
                <a:custGeom>
                  <a:avLst/>
                  <a:gdLst>
                    <a:gd name="T0" fmla="*/ 4532 w 4590"/>
                    <a:gd name="T1" fmla="*/ 1997 h 3750"/>
                    <a:gd name="T2" fmla="*/ 4333 w 4590"/>
                    <a:gd name="T3" fmla="*/ 1867 h 3750"/>
                    <a:gd name="T4" fmla="*/ 4402 w 4590"/>
                    <a:gd name="T5" fmla="*/ 1633 h 3750"/>
                    <a:gd name="T6" fmla="*/ 4249 w 4590"/>
                    <a:gd name="T7" fmla="*/ 1516 h 3750"/>
                    <a:gd name="T8" fmla="*/ 4080 w 4590"/>
                    <a:gd name="T9" fmla="*/ 1425 h 3750"/>
                    <a:gd name="T10" fmla="*/ 3914 w 4590"/>
                    <a:gd name="T11" fmla="*/ 1416 h 3750"/>
                    <a:gd name="T12" fmla="*/ 3781 w 4590"/>
                    <a:gd name="T13" fmla="*/ 1409 h 3750"/>
                    <a:gd name="T14" fmla="*/ 3670 w 4590"/>
                    <a:gd name="T15" fmla="*/ 1201 h 3750"/>
                    <a:gd name="T16" fmla="*/ 3787 w 4590"/>
                    <a:gd name="T17" fmla="*/ 1042 h 3750"/>
                    <a:gd name="T18" fmla="*/ 3843 w 4590"/>
                    <a:gd name="T19" fmla="*/ 834 h 3750"/>
                    <a:gd name="T20" fmla="*/ 3774 w 4590"/>
                    <a:gd name="T21" fmla="*/ 651 h 3750"/>
                    <a:gd name="T22" fmla="*/ 3538 w 4590"/>
                    <a:gd name="T23" fmla="*/ 436 h 3750"/>
                    <a:gd name="T24" fmla="*/ 3284 w 4590"/>
                    <a:gd name="T25" fmla="*/ 461 h 3750"/>
                    <a:gd name="T26" fmla="*/ 3121 w 4590"/>
                    <a:gd name="T27" fmla="*/ 351 h 3750"/>
                    <a:gd name="T28" fmla="*/ 2992 w 4590"/>
                    <a:gd name="T29" fmla="*/ 198 h 3750"/>
                    <a:gd name="T30" fmla="*/ 2907 w 4590"/>
                    <a:gd name="T31" fmla="*/ 73 h 3750"/>
                    <a:gd name="T32" fmla="*/ 2746 w 4590"/>
                    <a:gd name="T33" fmla="*/ 168 h 3750"/>
                    <a:gd name="T34" fmla="*/ 2699 w 4590"/>
                    <a:gd name="T35" fmla="*/ 112 h 3750"/>
                    <a:gd name="T36" fmla="*/ 2519 w 4590"/>
                    <a:gd name="T37" fmla="*/ 107 h 3750"/>
                    <a:gd name="T38" fmla="*/ 2346 w 4590"/>
                    <a:gd name="T39" fmla="*/ 112 h 3750"/>
                    <a:gd name="T40" fmla="*/ 2173 w 4590"/>
                    <a:gd name="T41" fmla="*/ 146 h 3750"/>
                    <a:gd name="T42" fmla="*/ 2124 w 4590"/>
                    <a:gd name="T43" fmla="*/ 256 h 3750"/>
                    <a:gd name="T44" fmla="*/ 1983 w 4590"/>
                    <a:gd name="T45" fmla="*/ 327 h 3750"/>
                    <a:gd name="T46" fmla="*/ 1741 w 4590"/>
                    <a:gd name="T47" fmla="*/ 502 h 3750"/>
                    <a:gd name="T48" fmla="*/ 1571 w 4590"/>
                    <a:gd name="T49" fmla="*/ 544 h 3750"/>
                    <a:gd name="T50" fmla="*/ 1356 w 4590"/>
                    <a:gd name="T51" fmla="*/ 436 h 3750"/>
                    <a:gd name="T52" fmla="*/ 1149 w 4590"/>
                    <a:gd name="T53" fmla="*/ 434 h 3750"/>
                    <a:gd name="T54" fmla="*/ 973 w 4590"/>
                    <a:gd name="T55" fmla="*/ 390 h 3750"/>
                    <a:gd name="T56" fmla="*/ 813 w 4590"/>
                    <a:gd name="T57" fmla="*/ 317 h 3750"/>
                    <a:gd name="T58" fmla="*/ 188 w 4590"/>
                    <a:gd name="T59" fmla="*/ 683 h 3750"/>
                    <a:gd name="T60" fmla="*/ 50 w 4590"/>
                    <a:gd name="T61" fmla="*/ 966 h 3750"/>
                    <a:gd name="T62" fmla="*/ 154 w 4590"/>
                    <a:gd name="T63" fmla="*/ 1302 h 3750"/>
                    <a:gd name="T64" fmla="*/ 498 w 4590"/>
                    <a:gd name="T65" fmla="*/ 1380 h 3750"/>
                    <a:gd name="T66" fmla="*/ 843 w 4590"/>
                    <a:gd name="T67" fmla="*/ 1663 h 3750"/>
                    <a:gd name="T68" fmla="*/ 1318 w 4590"/>
                    <a:gd name="T69" fmla="*/ 1986 h 3750"/>
                    <a:gd name="T70" fmla="*/ 1553 w 4590"/>
                    <a:gd name="T71" fmla="*/ 2173 h 3750"/>
                    <a:gd name="T72" fmla="*/ 1875 w 4590"/>
                    <a:gd name="T73" fmla="*/ 2330 h 3750"/>
                    <a:gd name="T74" fmla="*/ 1893 w 4590"/>
                    <a:gd name="T75" fmla="*/ 2430 h 3750"/>
                    <a:gd name="T76" fmla="*/ 1989 w 4590"/>
                    <a:gd name="T77" fmla="*/ 2670 h 3750"/>
                    <a:gd name="T78" fmla="*/ 1875 w 4590"/>
                    <a:gd name="T79" fmla="*/ 2844 h 3750"/>
                    <a:gd name="T80" fmla="*/ 2311 w 4590"/>
                    <a:gd name="T81" fmla="*/ 2914 h 3750"/>
                    <a:gd name="T82" fmla="*/ 2524 w 4590"/>
                    <a:gd name="T83" fmla="*/ 2691 h 3750"/>
                    <a:gd name="T84" fmla="*/ 2729 w 4590"/>
                    <a:gd name="T85" fmla="*/ 2535 h 3750"/>
                    <a:gd name="T86" fmla="*/ 2690 w 4590"/>
                    <a:gd name="T87" fmla="*/ 2774 h 3750"/>
                    <a:gd name="T88" fmla="*/ 2720 w 4590"/>
                    <a:gd name="T89" fmla="*/ 3079 h 3750"/>
                    <a:gd name="T90" fmla="*/ 2947 w 4590"/>
                    <a:gd name="T91" fmla="*/ 3253 h 3750"/>
                    <a:gd name="T92" fmla="*/ 3239 w 4590"/>
                    <a:gd name="T93" fmla="*/ 3393 h 3750"/>
                    <a:gd name="T94" fmla="*/ 3444 w 4590"/>
                    <a:gd name="T95" fmla="*/ 3641 h 3750"/>
                    <a:gd name="T96" fmla="*/ 3810 w 4590"/>
                    <a:gd name="T97" fmla="*/ 3637 h 3750"/>
                    <a:gd name="T98" fmla="*/ 3953 w 4590"/>
                    <a:gd name="T99" fmla="*/ 3349 h 3750"/>
                    <a:gd name="T100" fmla="*/ 3788 w 4590"/>
                    <a:gd name="T101" fmla="*/ 2992 h 3750"/>
                    <a:gd name="T102" fmla="*/ 3961 w 4590"/>
                    <a:gd name="T103" fmla="*/ 2602 h 3750"/>
                    <a:gd name="T104" fmla="*/ 4251 w 4590"/>
                    <a:gd name="T105" fmla="*/ 2591 h 3750"/>
                    <a:gd name="T106" fmla="*/ 4353 w 4590"/>
                    <a:gd name="T107" fmla="*/ 2345 h 3750"/>
                    <a:gd name="T108" fmla="*/ 4574 w 4590"/>
                    <a:gd name="T109" fmla="*/ 2209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90" h="3750">
                      <a:moveTo>
                        <a:pt x="4574" y="2209"/>
                      </a:moveTo>
                      <a:cubicBezTo>
                        <a:pt x="4558" y="2186"/>
                        <a:pt x="4551" y="2173"/>
                        <a:pt x="4528" y="2153"/>
                      </a:cubicBezTo>
                      <a:cubicBezTo>
                        <a:pt x="4517" y="2144"/>
                        <a:pt x="4518" y="2144"/>
                        <a:pt x="4518" y="2144"/>
                      </a:cubicBezTo>
                      <a:cubicBezTo>
                        <a:pt x="4518" y="2143"/>
                        <a:pt x="4515" y="2141"/>
                        <a:pt x="4506" y="2134"/>
                      </a:cubicBezTo>
                      <a:cubicBezTo>
                        <a:pt x="4480" y="2114"/>
                        <a:pt x="4483" y="2114"/>
                        <a:pt x="4506" y="2079"/>
                      </a:cubicBezTo>
                      <a:cubicBezTo>
                        <a:pt x="4528" y="2043"/>
                        <a:pt x="4528" y="2017"/>
                        <a:pt x="4532" y="1997"/>
                      </a:cubicBezTo>
                      <a:cubicBezTo>
                        <a:pt x="4535" y="1978"/>
                        <a:pt x="4528" y="1981"/>
                        <a:pt x="4506" y="1971"/>
                      </a:cubicBezTo>
                      <a:cubicBezTo>
                        <a:pt x="4483" y="1962"/>
                        <a:pt x="4480" y="1968"/>
                        <a:pt x="4493" y="1942"/>
                      </a:cubicBezTo>
                      <a:cubicBezTo>
                        <a:pt x="4506" y="1916"/>
                        <a:pt x="4509" y="1906"/>
                        <a:pt x="4480" y="1897"/>
                      </a:cubicBezTo>
                      <a:cubicBezTo>
                        <a:pt x="4450" y="1887"/>
                        <a:pt x="4444" y="1890"/>
                        <a:pt x="4411" y="1887"/>
                      </a:cubicBezTo>
                      <a:cubicBezTo>
                        <a:pt x="4379" y="1884"/>
                        <a:pt x="4418" y="1887"/>
                        <a:pt x="4379" y="1884"/>
                      </a:cubicBezTo>
                      <a:cubicBezTo>
                        <a:pt x="4340" y="1880"/>
                        <a:pt x="4343" y="1887"/>
                        <a:pt x="4333" y="1867"/>
                      </a:cubicBezTo>
                      <a:cubicBezTo>
                        <a:pt x="4324" y="1848"/>
                        <a:pt x="4320" y="1838"/>
                        <a:pt x="4320" y="1828"/>
                      </a:cubicBezTo>
                      <a:cubicBezTo>
                        <a:pt x="4320" y="1819"/>
                        <a:pt x="4320" y="1819"/>
                        <a:pt x="4340" y="1799"/>
                      </a:cubicBezTo>
                      <a:cubicBezTo>
                        <a:pt x="4359" y="1780"/>
                        <a:pt x="4350" y="1825"/>
                        <a:pt x="4359" y="1780"/>
                      </a:cubicBezTo>
                      <a:cubicBezTo>
                        <a:pt x="4369" y="1734"/>
                        <a:pt x="4356" y="1744"/>
                        <a:pt x="4369" y="1721"/>
                      </a:cubicBezTo>
                      <a:cubicBezTo>
                        <a:pt x="4382" y="1698"/>
                        <a:pt x="4379" y="1698"/>
                        <a:pt x="4392" y="1679"/>
                      </a:cubicBezTo>
                      <a:cubicBezTo>
                        <a:pt x="4405" y="1659"/>
                        <a:pt x="4425" y="1633"/>
                        <a:pt x="4402" y="1633"/>
                      </a:cubicBezTo>
                      <a:cubicBezTo>
                        <a:pt x="4379" y="1633"/>
                        <a:pt x="4395" y="1607"/>
                        <a:pt x="4366" y="1620"/>
                      </a:cubicBezTo>
                      <a:cubicBezTo>
                        <a:pt x="4337" y="1633"/>
                        <a:pt x="4356" y="1633"/>
                        <a:pt x="4337" y="1633"/>
                      </a:cubicBezTo>
                      <a:cubicBezTo>
                        <a:pt x="4317" y="1633"/>
                        <a:pt x="4320" y="1663"/>
                        <a:pt x="4317" y="1633"/>
                      </a:cubicBezTo>
                      <a:cubicBezTo>
                        <a:pt x="4314" y="1604"/>
                        <a:pt x="4324" y="1598"/>
                        <a:pt x="4301" y="1588"/>
                      </a:cubicBezTo>
                      <a:cubicBezTo>
                        <a:pt x="4278" y="1578"/>
                        <a:pt x="4275" y="1591"/>
                        <a:pt x="4265" y="1562"/>
                      </a:cubicBezTo>
                      <a:cubicBezTo>
                        <a:pt x="4255" y="1533"/>
                        <a:pt x="4272" y="1533"/>
                        <a:pt x="4249" y="1516"/>
                      </a:cubicBezTo>
                      <a:cubicBezTo>
                        <a:pt x="4226" y="1500"/>
                        <a:pt x="4242" y="1494"/>
                        <a:pt x="4213" y="1487"/>
                      </a:cubicBezTo>
                      <a:cubicBezTo>
                        <a:pt x="4184" y="1481"/>
                        <a:pt x="4181" y="1474"/>
                        <a:pt x="4161" y="1477"/>
                      </a:cubicBezTo>
                      <a:cubicBezTo>
                        <a:pt x="4142" y="1481"/>
                        <a:pt x="4132" y="1484"/>
                        <a:pt x="4129" y="1474"/>
                      </a:cubicBezTo>
                      <a:cubicBezTo>
                        <a:pt x="4125" y="1464"/>
                        <a:pt x="4135" y="1445"/>
                        <a:pt x="4122" y="1435"/>
                      </a:cubicBezTo>
                      <a:cubicBezTo>
                        <a:pt x="4116" y="1431"/>
                        <a:pt x="4112" y="1428"/>
                        <a:pt x="4107" y="1427"/>
                      </a:cubicBezTo>
                      <a:cubicBezTo>
                        <a:pt x="4101" y="1425"/>
                        <a:pt x="4094" y="1425"/>
                        <a:pt x="4080" y="1425"/>
                      </a:cubicBezTo>
                      <a:cubicBezTo>
                        <a:pt x="4054" y="1425"/>
                        <a:pt x="4074" y="1455"/>
                        <a:pt x="4054" y="1425"/>
                      </a:cubicBezTo>
                      <a:cubicBezTo>
                        <a:pt x="4034" y="1396"/>
                        <a:pt x="4064" y="1377"/>
                        <a:pt x="4034" y="1396"/>
                      </a:cubicBezTo>
                      <a:cubicBezTo>
                        <a:pt x="4005" y="1416"/>
                        <a:pt x="4002" y="1422"/>
                        <a:pt x="3986" y="1422"/>
                      </a:cubicBezTo>
                      <a:cubicBezTo>
                        <a:pt x="3969" y="1422"/>
                        <a:pt x="3960" y="1425"/>
                        <a:pt x="3956" y="1416"/>
                      </a:cubicBezTo>
                      <a:cubicBezTo>
                        <a:pt x="3953" y="1406"/>
                        <a:pt x="3963" y="1386"/>
                        <a:pt x="3953" y="1386"/>
                      </a:cubicBezTo>
                      <a:cubicBezTo>
                        <a:pt x="3943" y="1386"/>
                        <a:pt x="3914" y="1416"/>
                        <a:pt x="3914" y="1416"/>
                      </a:cubicBezTo>
                      <a:cubicBezTo>
                        <a:pt x="3908" y="1403"/>
                        <a:pt x="3888" y="1393"/>
                        <a:pt x="3888" y="1393"/>
                      </a:cubicBezTo>
                      <a:cubicBezTo>
                        <a:pt x="3888" y="1393"/>
                        <a:pt x="3872" y="1422"/>
                        <a:pt x="3862" y="1422"/>
                      </a:cubicBezTo>
                      <a:cubicBezTo>
                        <a:pt x="3852" y="1422"/>
                        <a:pt x="3859" y="1448"/>
                        <a:pt x="3852" y="1422"/>
                      </a:cubicBezTo>
                      <a:cubicBezTo>
                        <a:pt x="3846" y="1396"/>
                        <a:pt x="3852" y="1393"/>
                        <a:pt x="3836" y="1373"/>
                      </a:cubicBezTo>
                      <a:cubicBezTo>
                        <a:pt x="3820" y="1354"/>
                        <a:pt x="3807" y="1354"/>
                        <a:pt x="3807" y="1354"/>
                      </a:cubicBezTo>
                      <a:cubicBezTo>
                        <a:pt x="3807" y="1354"/>
                        <a:pt x="3791" y="1403"/>
                        <a:pt x="3781" y="1409"/>
                      </a:cubicBezTo>
                      <a:cubicBezTo>
                        <a:pt x="3771" y="1416"/>
                        <a:pt x="3778" y="1419"/>
                        <a:pt x="3748" y="1416"/>
                      </a:cubicBezTo>
                      <a:cubicBezTo>
                        <a:pt x="3719" y="1412"/>
                        <a:pt x="3703" y="1412"/>
                        <a:pt x="3703" y="1412"/>
                      </a:cubicBezTo>
                      <a:cubicBezTo>
                        <a:pt x="3703" y="1412"/>
                        <a:pt x="3735" y="1331"/>
                        <a:pt x="3716" y="1318"/>
                      </a:cubicBezTo>
                      <a:cubicBezTo>
                        <a:pt x="3696" y="1305"/>
                        <a:pt x="3683" y="1302"/>
                        <a:pt x="3674" y="1292"/>
                      </a:cubicBezTo>
                      <a:cubicBezTo>
                        <a:pt x="3664" y="1282"/>
                        <a:pt x="3674" y="1273"/>
                        <a:pt x="3670" y="1250"/>
                      </a:cubicBezTo>
                      <a:cubicBezTo>
                        <a:pt x="3667" y="1227"/>
                        <a:pt x="3667" y="1211"/>
                        <a:pt x="3670" y="1201"/>
                      </a:cubicBezTo>
                      <a:cubicBezTo>
                        <a:pt x="3674" y="1191"/>
                        <a:pt x="3677" y="1198"/>
                        <a:pt x="3696" y="1185"/>
                      </a:cubicBezTo>
                      <a:cubicBezTo>
                        <a:pt x="3716" y="1172"/>
                        <a:pt x="3739" y="1169"/>
                        <a:pt x="3732" y="1152"/>
                      </a:cubicBezTo>
                      <a:cubicBezTo>
                        <a:pt x="3726" y="1136"/>
                        <a:pt x="3735" y="1120"/>
                        <a:pt x="3735" y="1120"/>
                      </a:cubicBezTo>
                      <a:cubicBezTo>
                        <a:pt x="3735" y="1120"/>
                        <a:pt x="3761" y="1123"/>
                        <a:pt x="3768" y="1113"/>
                      </a:cubicBezTo>
                      <a:cubicBezTo>
                        <a:pt x="3774" y="1104"/>
                        <a:pt x="3784" y="1068"/>
                        <a:pt x="3784" y="1068"/>
                      </a:cubicBezTo>
                      <a:cubicBezTo>
                        <a:pt x="3784" y="1068"/>
                        <a:pt x="3797" y="1048"/>
                        <a:pt x="3787" y="1042"/>
                      </a:cubicBezTo>
                      <a:cubicBezTo>
                        <a:pt x="3778" y="1035"/>
                        <a:pt x="3748" y="1032"/>
                        <a:pt x="3758" y="1026"/>
                      </a:cubicBezTo>
                      <a:cubicBezTo>
                        <a:pt x="3768" y="1019"/>
                        <a:pt x="3784" y="1000"/>
                        <a:pt x="3794" y="977"/>
                      </a:cubicBezTo>
                      <a:cubicBezTo>
                        <a:pt x="3804" y="954"/>
                        <a:pt x="3800" y="967"/>
                        <a:pt x="3807" y="935"/>
                      </a:cubicBezTo>
                      <a:cubicBezTo>
                        <a:pt x="3813" y="902"/>
                        <a:pt x="3817" y="879"/>
                        <a:pt x="3817" y="870"/>
                      </a:cubicBezTo>
                      <a:cubicBezTo>
                        <a:pt x="3817" y="860"/>
                        <a:pt x="3791" y="863"/>
                        <a:pt x="3817" y="860"/>
                      </a:cubicBezTo>
                      <a:cubicBezTo>
                        <a:pt x="3843" y="857"/>
                        <a:pt x="3839" y="863"/>
                        <a:pt x="3843" y="834"/>
                      </a:cubicBezTo>
                      <a:cubicBezTo>
                        <a:pt x="3846" y="805"/>
                        <a:pt x="3817" y="779"/>
                        <a:pt x="3849" y="779"/>
                      </a:cubicBezTo>
                      <a:cubicBezTo>
                        <a:pt x="3882" y="779"/>
                        <a:pt x="3898" y="766"/>
                        <a:pt x="3888" y="759"/>
                      </a:cubicBezTo>
                      <a:cubicBezTo>
                        <a:pt x="3878" y="753"/>
                        <a:pt x="3839" y="749"/>
                        <a:pt x="3862" y="733"/>
                      </a:cubicBezTo>
                      <a:cubicBezTo>
                        <a:pt x="3885" y="717"/>
                        <a:pt x="3928" y="673"/>
                        <a:pt x="3901" y="658"/>
                      </a:cubicBezTo>
                      <a:cubicBezTo>
                        <a:pt x="3874" y="644"/>
                        <a:pt x="3894" y="639"/>
                        <a:pt x="3848" y="649"/>
                      </a:cubicBezTo>
                      <a:cubicBezTo>
                        <a:pt x="3801" y="658"/>
                        <a:pt x="3796" y="663"/>
                        <a:pt x="3774" y="651"/>
                      </a:cubicBezTo>
                      <a:cubicBezTo>
                        <a:pt x="3753" y="639"/>
                        <a:pt x="3740" y="624"/>
                        <a:pt x="3723" y="607"/>
                      </a:cubicBezTo>
                      <a:cubicBezTo>
                        <a:pt x="3706" y="590"/>
                        <a:pt x="3704" y="600"/>
                        <a:pt x="3679" y="585"/>
                      </a:cubicBezTo>
                      <a:cubicBezTo>
                        <a:pt x="3655" y="571"/>
                        <a:pt x="3640" y="578"/>
                        <a:pt x="3609" y="558"/>
                      </a:cubicBezTo>
                      <a:cubicBezTo>
                        <a:pt x="3577" y="539"/>
                        <a:pt x="3575" y="563"/>
                        <a:pt x="3567" y="536"/>
                      </a:cubicBezTo>
                      <a:cubicBezTo>
                        <a:pt x="3560" y="510"/>
                        <a:pt x="3562" y="510"/>
                        <a:pt x="3562" y="485"/>
                      </a:cubicBezTo>
                      <a:cubicBezTo>
                        <a:pt x="3562" y="461"/>
                        <a:pt x="3550" y="456"/>
                        <a:pt x="3538" y="436"/>
                      </a:cubicBezTo>
                      <a:cubicBezTo>
                        <a:pt x="3526" y="417"/>
                        <a:pt x="3509" y="390"/>
                        <a:pt x="3484" y="393"/>
                      </a:cubicBezTo>
                      <a:cubicBezTo>
                        <a:pt x="3460" y="395"/>
                        <a:pt x="3453" y="410"/>
                        <a:pt x="3428" y="429"/>
                      </a:cubicBezTo>
                      <a:cubicBezTo>
                        <a:pt x="3404" y="449"/>
                        <a:pt x="3416" y="458"/>
                        <a:pt x="3392" y="458"/>
                      </a:cubicBezTo>
                      <a:cubicBezTo>
                        <a:pt x="3367" y="458"/>
                        <a:pt x="3377" y="468"/>
                        <a:pt x="3350" y="454"/>
                      </a:cubicBezTo>
                      <a:cubicBezTo>
                        <a:pt x="3323" y="439"/>
                        <a:pt x="3319" y="429"/>
                        <a:pt x="3306" y="444"/>
                      </a:cubicBezTo>
                      <a:cubicBezTo>
                        <a:pt x="3294" y="458"/>
                        <a:pt x="3328" y="461"/>
                        <a:pt x="3284" y="461"/>
                      </a:cubicBezTo>
                      <a:cubicBezTo>
                        <a:pt x="3241" y="461"/>
                        <a:pt x="3233" y="463"/>
                        <a:pt x="3206" y="463"/>
                      </a:cubicBezTo>
                      <a:cubicBezTo>
                        <a:pt x="3180" y="463"/>
                        <a:pt x="3177" y="466"/>
                        <a:pt x="3175" y="451"/>
                      </a:cubicBezTo>
                      <a:cubicBezTo>
                        <a:pt x="3172" y="436"/>
                        <a:pt x="3189" y="427"/>
                        <a:pt x="3194" y="405"/>
                      </a:cubicBezTo>
                      <a:cubicBezTo>
                        <a:pt x="3199" y="383"/>
                        <a:pt x="3202" y="383"/>
                        <a:pt x="3185" y="373"/>
                      </a:cubicBezTo>
                      <a:cubicBezTo>
                        <a:pt x="3167" y="363"/>
                        <a:pt x="3160" y="363"/>
                        <a:pt x="3148" y="354"/>
                      </a:cubicBezTo>
                      <a:cubicBezTo>
                        <a:pt x="3136" y="344"/>
                        <a:pt x="3145" y="339"/>
                        <a:pt x="3121" y="351"/>
                      </a:cubicBezTo>
                      <a:cubicBezTo>
                        <a:pt x="3097" y="363"/>
                        <a:pt x="3106" y="376"/>
                        <a:pt x="3092" y="373"/>
                      </a:cubicBezTo>
                      <a:cubicBezTo>
                        <a:pt x="3077" y="371"/>
                        <a:pt x="3065" y="376"/>
                        <a:pt x="3060" y="361"/>
                      </a:cubicBezTo>
                      <a:cubicBezTo>
                        <a:pt x="3055" y="346"/>
                        <a:pt x="3065" y="337"/>
                        <a:pt x="3060" y="315"/>
                      </a:cubicBezTo>
                      <a:cubicBezTo>
                        <a:pt x="3055" y="293"/>
                        <a:pt x="3058" y="295"/>
                        <a:pt x="3041" y="280"/>
                      </a:cubicBezTo>
                      <a:cubicBezTo>
                        <a:pt x="3024" y="266"/>
                        <a:pt x="3009" y="249"/>
                        <a:pt x="2999" y="237"/>
                      </a:cubicBezTo>
                      <a:cubicBezTo>
                        <a:pt x="2989" y="224"/>
                        <a:pt x="2980" y="210"/>
                        <a:pt x="2992" y="198"/>
                      </a:cubicBezTo>
                      <a:cubicBezTo>
                        <a:pt x="3004" y="185"/>
                        <a:pt x="3024" y="168"/>
                        <a:pt x="3024" y="151"/>
                      </a:cubicBezTo>
                      <a:cubicBezTo>
                        <a:pt x="3024" y="134"/>
                        <a:pt x="3014" y="132"/>
                        <a:pt x="3009" y="112"/>
                      </a:cubicBezTo>
                      <a:cubicBezTo>
                        <a:pt x="3004" y="93"/>
                        <a:pt x="2997" y="83"/>
                        <a:pt x="2997" y="63"/>
                      </a:cubicBezTo>
                      <a:cubicBezTo>
                        <a:pt x="2997" y="44"/>
                        <a:pt x="2989" y="76"/>
                        <a:pt x="2980" y="61"/>
                      </a:cubicBezTo>
                      <a:cubicBezTo>
                        <a:pt x="2970" y="46"/>
                        <a:pt x="2953" y="34"/>
                        <a:pt x="2938" y="42"/>
                      </a:cubicBezTo>
                      <a:cubicBezTo>
                        <a:pt x="2924" y="49"/>
                        <a:pt x="2914" y="54"/>
                        <a:pt x="2907" y="73"/>
                      </a:cubicBezTo>
                      <a:cubicBezTo>
                        <a:pt x="2899" y="93"/>
                        <a:pt x="2904" y="100"/>
                        <a:pt x="2907" y="115"/>
                      </a:cubicBezTo>
                      <a:cubicBezTo>
                        <a:pt x="2909" y="129"/>
                        <a:pt x="2902" y="132"/>
                        <a:pt x="2887" y="141"/>
                      </a:cubicBezTo>
                      <a:cubicBezTo>
                        <a:pt x="2872" y="151"/>
                        <a:pt x="2848" y="178"/>
                        <a:pt x="2838" y="185"/>
                      </a:cubicBezTo>
                      <a:cubicBezTo>
                        <a:pt x="2829" y="193"/>
                        <a:pt x="2821" y="222"/>
                        <a:pt x="2814" y="215"/>
                      </a:cubicBezTo>
                      <a:cubicBezTo>
                        <a:pt x="2807" y="207"/>
                        <a:pt x="2794" y="190"/>
                        <a:pt x="2782" y="180"/>
                      </a:cubicBezTo>
                      <a:cubicBezTo>
                        <a:pt x="2770" y="171"/>
                        <a:pt x="2785" y="163"/>
                        <a:pt x="2746" y="168"/>
                      </a:cubicBezTo>
                      <a:cubicBezTo>
                        <a:pt x="2707" y="173"/>
                        <a:pt x="2719" y="173"/>
                        <a:pt x="2692" y="176"/>
                      </a:cubicBezTo>
                      <a:cubicBezTo>
                        <a:pt x="2665" y="178"/>
                        <a:pt x="2656" y="188"/>
                        <a:pt x="2648" y="173"/>
                      </a:cubicBezTo>
                      <a:cubicBezTo>
                        <a:pt x="2641" y="159"/>
                        <a:pt x="2621" y="141"/>
                        <a:pt x="2638" y="146"/>
                      </a:cubicBezTo>
                      <a:cubicBezTo>
                        <a:pt x="2656" y="151"/>
                        <a:pt x="2675" y="161"/>
                        <a:pt x="2695" y="159"/>
                      </a:cubicBezTo>
                      <a:cubicBezTo>
                        <a:pt x="2714" y="156"/>
                        <a:pt x="2721" y="154"/>
                        <a:pt x="2707" y="139"/>
                      </a:cubicBezTo>
                      <a:cubicBezTo>
                        <a:pt x="2692" y="124"/>
                        <a:pt x="2687" y="124"/>
                        <a:pt x="2699" y="112"/>
                      </a:cubicBezTo>
                      <a:cubicBezTo>
                        <a:pt x="2712" y="100"/>
                        <a:pt x="2724" y="88"/>
                        <a:pt x="2724" y="78"/>
                      </a:cubicBezTo>
                      <a:cubicBezTo>
                        <a:pt x="2724" y="68"/>
                        <a:pt x="2726" y="51"/>
                        <a:pt x="2709" y="44"/>
                      </a:cubicBezTo>
                      <a:cubicBezTo>
                        <a:pt x="2692" y="37"/>
                        <a:pt x="2685" y="34"/>
                        <a:pt x="2668" y="24"/>
                      </a:cubicBezTo>
                      <a:cubicBezTo>
                        <a:pt x="2651" y="15"/>
                        <a:pt x="2646" y="0"/>
                        <a:pt x="2629" y="12"/>
                      </a:cubicBezTo>
                      <a:cubicBezTo>
                        <a:pt x="2612" y="24"/>
                        <a:pt x="2577" y="54"/>
                        <a:pt x="2558" y="71"/>
                      </a:cubicBezTo>
                      <a:cubicBezTo>
                        <a:pt x="2538" y="88"/>
                        <a:pt x="2526" y="102"/>
                        <a:pt x="2519" y="107"/>
                      </a:cubicBezTo>
                      <a:cubicBezTo>
                        <a:pt x="2512" y="112"/>
                        <a:pt x="2497" y="112"/>
                        <a:pt x="2499" y="134"/>
                      </a:cubicBezTo>
                      <a:cubicBezTo>
                        <a:pt x="2502" y="156"/>
                        <a:pt x="2509" y="163"/>
                        <a:pt x="2487" y="161"/>
                      </a:cubicBezTo>
                      <a:cubicBezTo>
                        <a:pt x="2465" y="159"/>
                        <a:pt x="2441" y="151"/>
                        <a:pt x="2424" y="144"/>
                      </a:cubicBezTo>
                      <a:cubicBezTo>
                        <a:pt x="2407" y="137"/>
                        <a:pt x="2397" y="132"/>
                        <a:pt x="2378" y="146"/>
                      </a:cubicBezTo>
                      <a:cubicBezTo>
                        <a:pt x="2358" y="161"/>
                        <a:pt x="2358" y="161"/>
                        <a:pt x="2358" y="161"/>
                      </a:cubicBezTo>
                      <a:cubicBezTo>
                        <a:pt x="2358" y="161"/>
                        <a:pt x="2336" y="129"/>
                        <a:pt x="2346" y="112"/>
                      </a:cubicBezTo>
                      <a:cubicBezTo>
                        <a:pt x="2356" y="95"/>
                        <a:pt x="2341" y="93"/>
                        <a:pt x="2356" y="78"/>
                      </a:cubicBezTo>
                      <a:cubicBezTo>
                        <a:pt x="2370" y="63"/>
                        <a:pt x="2385" y="46"/>
                        <a:pt x="2365" y="44"/>
                      </a:cubicBezTo>
                      <a:cubicBezTo>
                        <a:pt x="2346" y="42"/>
                        <a:pt x="2302" y="54"/>
                        <a:pt x="2270" y="61"/>
                      </a:cubicBezTo>
                      <a:cubicBezTo>
                        <a:pt x="2239" y="68"/>
                        <a:pt x="2231" y="73"/>
                        <a:pt x="2207" y="83"/>
                      </a:cubicBezTo>
                      <a:cubicBezTo>
                        <a:pt x="2183" y="93"/>
                        <a:pt x="2146" y="100"/>
                        <a:pt x="2166" y="110"/>
                      </a:cubicBezTo>
                      <a:cubicBezTo>
                        <a:pt x="2185" y="120"/>
                        <a:pt x="2185" y="132"/>
                        <a:pt x="2173" y="146"/>
                      </a:cubicBezTo>
                      <a:cubicBezTo>
                        <a:pt x="2161" y="161"/>
                        <a:pt x="2173" y="154"/>
                        <a:pt x="2175" y="176"/>
                      </a:cubicBezTo>
                      <a:cubicBezTo>
                        <a:pt x="2178" y="198"/>
                        <a:pt x="2185" y="200"/>
                        <a:pt x="2202" y="222"/>
                      </a:cubicBezTo>
                      <a:cubicBezTo>
                        <a:pt x="2219" y="244"/>
                        <a:pt x="2222" y="249"/>
                        <a:pt x="2224" y="256"/>
                      </a:cubicBezTo>
                      <a:cubicBezTo>
                        <a:pt x="2226" y="263"/>
                        <a:pt x="2231" y="283"/>
                        <a:pt x="2192" y="288"/>
                      </a:cubicBezTo>
                      <a:cubicBezTo>
                        <a:pt x="2153" y="293"/>
                        <a:pt x="2139" y="290"/>
                        <a:pt x="2127" y="283"/>
                      </a:cubicBezTo>
                      <a:cubicBezTo>
                        <a:pt x="2114" y="276"/>
                        <a:pt x="2136" y="268"/>
                        <a:pt x="2124" y="256"/>
                      </a:cubicBezTo>
                      <a:cubicBezTo>
                        <a:pt x="2112" y="244"/>
                        <a:pt x="2102" y="249"/>
                        <a:pt x="2090" y="246"/>
                      </a:cubicBezTo>
                      <a:cubicBezTo>
                        <a:pt x="2078" y="244"/>
                        <a:pt x="2095" y="241"/>
                        <a:pt x="2036" y="244"/>
                      </a:cubicBezTo>
                      <a:cubicBezTo>
                        <a:pt x="2024" y="244"/>
                        <a:pt x="2015" y="244"/>
                        <a:pt x="2008" y="244"/>
                      </a:cubicBezTo>
                      <a:cubicBezTo>
                        <a:pt x="1979" y="243"/>
                        <a:pt x="1982" y="239"/>
                        <a:pt x="1978" y="246"/>
                      </a:cubicBezTo>
                      <a:cubicBezTo>
                        <a:pt x="1973" y="256"/>
                        <a:pt x="1992" y="254"/>
                        <a:pt x="1992" y="283"/>
                      </a:cubicBezTo>
                      <a:cubicBezTo>
                        <a:pt x="1992" y="312"/>
                        <a:pt x="1995" y="315"/>
                        <a:pt x="1983" y="327"/>
                      </a:cubicBezTo>
                      <a:cubicBezTo>
                        <a:pt x="1970" y="339"/>
                        <a:pt x="1958" y="341"/>
                        <a:pt x="1941" y="366"/>
                      </a:cubicBezTo>
                      <a:cubicBezTo>
                        <a:pt x="1924" y="390"/>
                        <a:pt x="1919" y="397"/>
                        <a:pt x="1905" y="415"/>
                      </a:cubicBezTo>
                      <a:cubicBezTo>
                        <a:pt x="1890" y="432"/>
                        <a:pt x="1895" y="456"/>
                        <a:pt x="1875" y="458"/>
                      </a:cubicBezTo>
                      <a:cubicBezTo>
                        <a:pt x="1856" y="461"/>
                        <a:pt x="1839" y="463"/>
                        <a:pt x="1817" y="483"/>
                      </a:cubicBezTo>
                      <a:cubicBezTo>
                        <a:pt x="1795" y="502"/>
                        <a:pt x="1822" y="517"/>
                        <a:pt x="1793" y="512"/>
                      </a:cubicBezTo>
                      <a:cubicBezTo>
                        <a:pt x="1763" y="507"/>
                        <a:pt x="1763" y="493"/>
                        <a:pt x="1741" y="502"/>
                      </a:cubicBezTo>
                      <a:cubicBezTo>
                        <a:pt x="1719" y="512"/>
                        <a:pt x="1715" y="519"/>
                        <a:pt x="1695" y="534"/>
                      </a:cubicBezTo>
                      <a:cubicBezTo>
                        <a:pt x="1676" y="549"/>
                        <a:pt x="1678" y="561"/>
                        <a:pt x="1661" y="553"/>
                      </a:cubicBezTo>
                      <a:cubicBezTo>
                        <a:pt x="1644" y="546"/>
                        <a:pt x="1651" y="532"/>
                        <a:pt x="1634" y="541"/>
                      </a:cubicBezTo>
                      <a:cubicBezTo>
                        <a:pt x="1617" y="551"/>
                        <a:pt x="1612" y="563"/>
                        <a:pt x="1602" y="571"/>
                      </a:cubicBezTo>
                      <a:cubicBezTo>
                        <a:pt x="1593" y="578"/>
                        <a:pt x="1598" y="568"/>
                        <a:pt x="1595" y="556"/>
                      </a:cubicBezTo>
                      <a:cubicBezTo>
                        <a:pt x="1593" y="544"/>
                        <a:pt x="1583" y="536"/>
                        <a:pt x="1571" y="544"/>
                      </a:cubicBezTo>
                      <a:cubicBezTo>
                        <a:pt x="1559" y="551"/>
                        <a:pt x="1571" y="561"/>
                        <a:pt x="1541" y="561"/>
                      </a:cubicBezTo>
                      <a:cubicBezTo>
                        <a:pt x="1512" y="561"/>
                        <a:pt x="1495" y="568"/>
                        <a:pt x="1481" y="563"/>
                      </a:cubicBezTo>
                      <a:cubicBezTo>
                        <a:pt x="1466" y="558"/>
                        <a:pt x="1473" y="566"/>
                        <a:pt x="1476" y="532"/>
                      </a:cubicBezTo>
                      <a:cubicBezTo>
                        <a:pt x="1478" y="497"/>
                        <a:pt x="1485" y="475"/>
                        <a:pt x="1468" y="468"/>
                      </a:cubicBezTo>
                      <a:cubicBezTo>
                        <a:pt x="1451" y="461"/>
                        <a:pt x="1471" y="458"/>
                        <a:pt x="1432" y="451"/>
                      </a:cubicBezTo>
                      <a:cubicBezTo>
                        <a:pt x="1393" y="444"/>
                        <a:pt x="1383" y="449"/>
                        <a:pt x="1356" y="436"/>
                      </a:cubicBezTo>
                      <a:cubicBezTo>
                        <a:pt x="1329" y="424"/>
                        <a:pt x="1332" y="429"/>
                        <a:pt x="1305" y="417"/>
                      </a:cubicBezTo>
                      <a:cubicBezTo>
                        <a:pt x="1278" y="405"/>
                        <a:pt x="1281" y="407"/>
                        <a:pt x="1256" y="395"/>
                      </a:cubicBezTo>
                      <a:cubicBezTo>
                        <a:pt x="1232" y="383"/>
                        <a:pt x="1225" y="397"/>
                        <a:pt x="1225" y="412"/>
                      </a:cubicBezTo>
                      <a:cubicBezTo>
                        <a:pt x="1225" y="427"/>
                        <a:pt x="1220" y="427"/>
                        <a:pt x="1212" y="422"/>
                      </a:cubicBezTo>
                      <a:cubicBezTo>
                        <a:pt x="1205" y="417"/>
                        <a:pt x="1193" y="415"/>
                        <a:pt x="1181" y="424"/>
                      </a:cubicBezTo>
                      <a:cubicBezTo>
                        <a:pt x="1168" y="434"/>
                        <a:pt x="1149" y="417"/>
                        <a:pt x="1149" y="434"/>
                      </a:cubicBezTo>
                      <a:cubicBezTo>
                        <a:pt x="1149" y="451"/>
                        <a:pt x="1144" y="475"/>
                        <a:pt x="1147" y="490"/>
                      </a:cubicBezTo>
                      <a:cubicBezTo>
                        <a:pt x="1149" y="505"/>
                        <a:pt x="1166" y="500"/>
                        <a:pt x="1112" y="500"/>
                      </a:cubicBezTo>
                      <a:cubicBezTo>
                        <a:pt x="1059" y="500"/>
                        <a:pt x="1069" y="505"/>
                        <a:pt x="1044" y="497"/>
                      </a:cubicBezTo>
                      <a:cubicBezTo>
                        <a:pt x="1020" y="490"/>
                        <a:pt x="981" y="493"/>
                        <a:pt x="988" y="466"/>
                      </a:cubicBezTo>
                      <a:cubicBezTo>
                        <a:pt x="995" y="439"/>
                        <a:pt x="976" y="449"/>
                        <a:pt x="981" y="427"/>
                      </a:cubicBezTo>
                      <a:cubicBezTo>
                        <a:pt x="986" y="405"/>
                        <a:pt x="998" y="412"/>
                        <a:pt x="973" y="390"/>
                      </a:cubicBezTo>
                      <a:cubicBezTo>
                        <a:pt x="949" y="368"/>
                        <a:pt x="944" y="371"/>
                        <a:pt x="961" y="358"/>
                      </a:cubicBezTo>
                      <a:cubicBezTo>
                        <a:pt x="978" y="346"/>
                        <a:pt x="998" y="358"/>
                        <a:pt x="995" y="334"/>
                      </a:cubicBezTo>
                      <a:cubicBezTo>
                        <a:pt x="993" y="310"/>
                        <a:pt x="991" y="315"/>
                        <a:pt x="981" y="293"/>
                      </a:cubicBezTo>
                      <a:cubicBezTo>
                        <a:pt x="971" y="271"/>
                        <a:pt x="971" y="249"/>
                        <a:pt x="971" y="249"/>
                      </a:cubicBezTo>
                      <a:cubicBezTo>
                        <a:pt x="971" y="249"/>
                        <a:pt x="964" y="252"/>
                        <a:pt x="953" y="257"/>
                      </a:cubicBezTo>
                      <a:cubicBezTo>
                        <a:pt x="916" y="274"/>
                        <a:pt x="837" y="310"/>
                        <a:pt x="813" y="317"/>
                      </a:cubicBezTo>
                      <a:cubicBezTo>
                        <a:pt x="781" y="327"/>
                        <a:pt x="766" y="319"/>
                        <a:pt x="742" y="339"/>
                      </a:cubicBezTo>
                      <a:cubicBezTo>
                        <a:pt x="717" y="358"/>
                        <a:pt x="657" y="390"/>
                        <a:pt x="615" y="410"/>
                      </a:cubicBezTo>
                      <a:cubicBezTo>
                        <a:pt x="574" y="429"/>
                        <a:pt x="527" y="439"/>
                        <a:pt x="474" y="478"/>
                      </a:cubicBezTo>
                      <a:cubicBezTo>
                        <a:pt x="420" y="517"/>
                        <a:pt x="432" y="517"/>
                        <a:pt x="381" y="546"/>
                      </a:cubicBezTo>
                      <a:cubicBezTo>
                        <a:pt x="330" y="575"/>
                        <a:pt x="308" y="595"/>
                        <a:pt x="279" y="624"/>
                      </a:cubicBezTo>
                      <a:cubicBezTo>
                        <a:pt x="249" y="653"/>
                        <a:pt x="210" y="668"/>
                        <a:pt x="188" y="683"/>
                      </a:cubicBezTo>
                      <a:cubicBezTo>
                        <a:pt x="167" y="697"/>
                        <a:pt x="147" y="695"/>
                        <a:pt x="108" y="724"/>
                      </a:cubicBezTo>
                      <a:cubicBezTo>
                        <a:pt x="69" y="753"/>
                        <a:pt x="57" y="763"/>
                        <a:pt x="37" y="785"/>
                      </a:cubicBezTo>
                      <a:cubicBezTo>
                        <a:pt x="18" y="807"/>
                        <a:pt x="37" y="792"/>
                        <a:pt x="20" y="819"/>
                      </a:cubicBezTo>
                      <a:cubicBezTo>
                        <a:pt x="14" y="829"/>
                        <a:pt x="7" y="842"/>
                        <a:pt x="0" y="855"/>
                      </a:cubicBezTo>
                      <a:cubicBezTo>
                        <a:pt x="3" y="867"/>
                        <a:pt x="6" y="879"/>
                        <a:pt x="11" y="892"/>
                      </a:cubicBezTo>
                      <a:cubicBezTo>
                        <a:pt x="28" y="944"/>
                        <a:pt x="19" y="944"/>
                        <a:pt x="50" y="966"/>
                      </a:cubicBezTo>
                      <a:cubicBezTo>
                        <a:pt x="80" y="988"/>
                        <a:pt x="115" y="1014"/>
                        <a:pt x="80" y="1049"/>
                      </a:cubicBezTo>
                      <a:cubicBezTo>
                        <a:pt x="45" y="1084"/>
                        <a:pt x="32" y="1036"/>
                        <a:pt x="45" y="1084"/>
                      </a:cubicBezTo>
                      <a:cubicBezTo>
                        <a:pt x="59" y="1132"/>
                        <a:pt x="28" y="1136"/>
                        <a:pt x="50" y="1162"/>
                      </a:cubicBezTo>
                      <a:cubicBezTo>
                        <a:pt x="72" y="1188"/>
                        <a:pt x="67" y="1210"/>
                        <a:pt x="76" y="1223"/>
                      </a:cubicBezTo>
                      <a:cubicBezTo>
                        <a:pt x="85" y="1236"/>
                        <a:pt x="50" y="1310"/>
                        <a:pt x="80" y="1297"/>
                      </a:cubicBezTo>
                      <a:cubicBezTo>
                        <a:pt x="111" y="1284"/>
                        <a:pt x="93" y="1315"/>
                        <a:pt x="154" y="1302"/>
                      </a:cubicBezTo>
                      <a:cubicBezTo>
                        <a:pt x="215" y="1289"/>
                        <a:pt x="163" y="1345"/>
                        <a:pt x="202" y="1341"/>
                      </a:cubicBezTo>
                      <a:cubicBezTo>
                        <a:pt x="241" y="1336"/>
                        <a:pt x="189" y="1437"/>
                        <a:pt x="246" y="1424"/>
                      </a:cubicBezTo>
                      <a:cubicBezTo>
                        <a:pt x="302" y="1411"/>
                        <a:pt x="255" y="1480"/>
                        <a:pt x="302" y="1463"/>
                      </a:cubicBezTo>
                      <a:cubicBezTo>
                        <a:pt x="350" y="1445"/>
                        <a:pt x="329" y="1502"/>
                        <a:pt x="368" y="1485"/>
                      </a:cubicBezTo>
                      <a:cubicBezTo>
                        <a:pt x="407" y="1467"/>
                        <a:pt x="316" y="1554"/>
                        <a:pt x="407" y="1467"/>
                      </a:cubicBezTo>
                      <a:cubicBezTo>
                        <a:pt x="498" y="1380"/>
                        <a:pt x="464" y="1398"/>
                        <a:pt x="498" y="1380"/>
                      </a:cubicBezTo>
                      <a:cubicBezTo>
                        <a:pt x="533" y="1363"/>
                        <a:pt x="538" y="1441"/>
                        <a:pt x="590" y="1393"/>
                      </a:cubicBezTo>
                      <a:cubicBezTo>
                        <a:pt x="642" y="1345"/>
                        <a:pt x="638" y="1380"/>
                        <a:pt x="690" y="1354"/>
                      </a:cubicBezTo>
                      <a:cubicBezTo>
                        <a:pt x="742" y="1328"/>
                        <a:pt x="695" y="1419"/>
                        <a:pt x="734" y="1406"/>
                      </a:cubicBezTo>
                      <a:cubicBezTo>
                        <a:pt x="773" y="1393"/>
                        <a:pt x="716" y="1506"/>
                        <a:pt x="769" y="1498"/>
                      </a:cubicBezTo>
                      <a:cubicBezTo>
                        <a:pt x="821" y="1489"/>
                        <a:pt x="756" y="1589"/>
                        <a:pt x="812" y="1580"/>
                      </a:cubicBezTo>
                      <a:cubicBezTo>
                        <a:pt x="869" y="1572"/>
                        <a:pt x="817" y="1589"/>
                        <a:pt x="843" y="1663"/>
                      </a:cubicBezTo>
                      <a:cubicBezTo>
                        <a:pt x="869" y="1737"/>
                        <a:pt x="830" y="1803"/>
                        <a:pt x="873" y="1807"/>
                      </a:cubicBezTo>
                      <a:cubicBezTo>
                        <a:pt x="917" y="1811"/>
                        <a:pt x="899" y="1855"/>
                        <a:pt x="960" y="1864"/>
                      </a:cubicBezTo>
                      <a:cubicBezTo>
                        <a:pt x="1021" y="1872"/>
                        <a:pt x="1013" y="1912"/>
                        <a:pt x="1095" y="1859"/>
                      </a:cubicBezTo>
                      <a:cubicBezTo>
                        <a:pt x="1178" y="1807"/>
                        <a:pt x="1183" y="1829"/>
                        <a:pt x="1196" y="1824"/>
                      </a:cubicBezTo>
                      <a:cubicBezTo>
                        <a:pt x="1209" y="1820"/>
                        <a:pt x="1183" y="1877"/>
                        <a:pt x="1235" y="1907"/>
                      </a:cubicBezTo>
                      <a:cubicBezTo>
                        <a:pt x="1287" y="1938"/>
                        <a:pt x="1287" y="1964"/>
                        <a:pt x="1318" y="1986"/>
                      </a:cubicBezTo>
                      <a:cubicBezTo>
                        <a:pt x="1348" y="2007"/>
                        <a:pt x="1283" y="2047"/>
                        <a:pt x="1313" y="2068"/>
                      </a:cubicBezTo>
                      <a:cubicBezTo>
                        <a:pt x="1344" y="2090"/>
                        <a:pt x="1296" y="2090"/>
                        <a:pt x="1322" y="2138"/>
                      </a:cubicBezTo>
                      <a:cubicBezTo>
                        <a:pt x="1348" y="2186"/>
                        <a:pt x="1357" y="2243"/>
                        <a:pt x="1374" y="2230"/>
                      </a:cubicBezTo>
                      <a:cubicBezTo>
                        <a:pt x="1392" y="2217"/>
                        <a:pt x="1374" y="2203"/>
                        <a:pt x="1418" y="2169"/>
                      </a:cubicBezTo>
                      <a:cubicBezTo>
                        <a:pt x="1418" y="2169"/>
                        <a:pt x="1466" y="2147"/>
                        <a:pt x="1496" y="2151"/>
                      </a:cubicBezTo>
                      <a:cubicBezTo>
                        <a:pt x="1527" y="2156"/>
                        <a:pt x="1540" y="2156"/>
                        <a:pt x="1553" y="2173"/>
                      </a:cubicBezTo>
                      <a:cubicBezTo>
                        <a:pt x="1566" y="2190"/>
                        <a:pt x="1614" y="2190"/>
                        <a:pt x="1614" y="2190"/>
                      </a:cubicBezTo>
                      <a:cubicBezTo>
                        <a:pt x="1614" y="2190"/>
                        <a:pt x="1640" y="2190"/>
                        <a:pt x="1666" y="2177"/>
                      </a:cubicBezTo>
                      <a:cubicBezTo>
                        <a:pt x="1692" y="2164"/>
                        <a:pt x="1736" y="2125"/>
                        <a:pt x="1753" y="2147"/>
                      </a:cubicBezTo>
                      <a:cubicBezTo>
                        <a:pt x="1771" y="2169"/>
                        <a:pt x="1784" y="2238"/>
                        <a:pt x="1819" y="2230"/>
                      </a:cubicBezTo>
                      <a:cubicBezTo>
                        <a:pt x="1853" y="2221"/>
                        <a:pt x="1858" y="2221"/>
                        <a:pt x="1858" y="2247"/>
                      </a:cubicBezTo>
                      <a:cubicBezTo>
                        <a:pt x="1858" y="2273"/>
                        <a:pt x="1853" y="2330"/>
                        <a:pt x="1875" y="2330"/>
                      </a:cubicBezTo>
                      <a:cubicBezTo>
                        <a:pt x="1897" y="2330"/>
                        <a:pt x="1897" y="2378"/>
                        <a:pt x="1897" y="2330"/>
                      </a:cubicBezTo>
                      <a:cubicBezTo>
                        <a:pt x="1897" y="2282"/>
                        <a:pt x="1919" y="2264"/>
                        <a:pt x="1919" y="2264"/>
                      </a:cubicBezTo>
                      <a:cubicBezTo>
                        <a:pt x="1919" y="2264"/>
                        <a:pt x="1927" y="2282"/>
                        <a:pt x="1949" y="2291"/>
                      </a:cubicBezTo>
                      <a:cubicBezTo>
                        <a:pt x="1971" y="2299"/>
                        <a:pt x="1993" y="2325"/>
                        <a:pt x="1975" y="2343"/>
                      </a:cubicBezTo>
                      <a:cubicBezTo>
                        <a:pt x="1958" y="2360"/>
                        <a:pt x="1927" y="2386"/>
                        <a:pt x="1914" y="2395"/>
                      </a:cubicBezTo>
                      <a:cubicBezTo>
                        <a:pt x="1901" y="2404"/>
                        <a:pt x="1893" y="2400"/>
                        <a:pt x="1893" y="2430"/>
                      </a:cubicBezTo>
                      <a:cubicBezTo>
                        <a:pt x="1893" y="2460"/>
                        <a:pt x="1906" y="2469"/>
                        <a:pt x="1893" y="2491"/>
                      </a:cubicBezTo>
                      <a:cubicBezTo>
                        <a:pt x="1880" y="2513"/>
                        <a:pt x="1849" y="2539"/>
                        <a:pt x="1862" y="2552"/>
                      </a:cubicBezTo>
                      <a:cubicBezTo>
                        <a:pt x="1875" y="2565"/>
                        <a:pt x="1867" y="2569"/>
                        <a:pt x="1893" y="2565"/>
                      </a:cubicBezTo>
                      <a:cubicBezTo>
                        <a:pt x="1919" y="2561"/>
                        <a:pt x="1949" y="2556"/>
                        <a:pt x="1949" y="2556"/>
                      </a:cubicBezTo>
                      <a:cubicBezTo>
                        <a:pt x="1949" y="2556"/>
                        <a:pt x="1936" y="2604"/>
                        <a:pt x="1949" y="2613"/>
                      </a:cubicBezTo>
                      <a:cubicBezTo>
                        <a:pt x="1962" y="2622"/>
                        <a:pt x="1997" y="2648"/>
                        <a:pt x="1989" y="2670"/>
                      </a:cubicBezTo>
                      <a:cubicBezTo>
                        <a:pt x="1980" y="2691"/>
                        <a:pt x="1975" y="2696"/>
                        <a:pt x="1954" y="2713"/>
                      </a:cubicBezTo>
                      <a:cubicBezTo>
                        <a:pt x="1932" y="2731"/>
                        <a:pt x="1975" y="2735"/>
                        <a:pt x="1932" y="2731"/>
                      </a:cubicBezTo>
                      <a:cubicBezTo>
                        <a:pt x="1888" y="2726"/>
                        <a:pt x="1880" y="2726"/>
                        <a:pt x="1875" y="2752"/>
                      </a:cubicBezTo>
                      <a:cubicBezTo>
                        <a:pt x="1871" y="2779"/>
                        <a:pt x="1836" y="2752"/>
                        <a:pt x="1871" y="2779"/>
                      </a:cubicBezTo>
                      <a:cubicBezTo>
                        <a:pt x="1906" y="2805"/>
                        <a:pt x="1945" y="2805"/>
                        <a:pt x="1919" y="2822"/>
                      </a:cubicBezTo>
                      <a:cubicBezTo>
                        <a:pt x="1893" y="2840"/>
                        <a:pt x="1849" y="2822"/>
                        <a:pt x="1875" y="2844"/>
                      </a:cubicBezTo>
                      <a:cubicBezTo>
                        <a:pt x="1901" y="2866"/>
                        <a:pt x="1897" y="2879"/>
                        <a:pt x="1923" y="2879"/>
                      </a:cubicBezTo>
                      <a:cubicBezTo>
                        <a:pt x="1949" y="2879"/>
                        <a:pt x="1958" y="2896"/>
                        <a:pt x="1989" y="2879"/>
                      </a:cubicBezTo>
                      <a:cubicBezTo>
                        <a:pt x="2019" y="2861"/>
                        <a:pt x="2019" y="2879"/>
                        <a:pt x="2054" y="2879"/>
                      </a:cubicBezTo>
                      <a:cubicBezTo>
                        <a:pt x="2089" y="2879"/>
                        <a:pt x="2097" y="2870"/>
                        <a:pt x="2124" y="2892"/>
                      </a:cubicBezTo>
                      <a:cubicBezTo>
                        <a:pt x="2150" y="2914"/>
                        <a:pt x="2193" y="2909"/>
                        <a:pt x="2215" y="2922"/>
                      </a:cubicBezTo>
                      <a:cubicBezTo>
                        <a:pt x="2237" y="2935"/>
                        <a:pt x="2276" y="2935"/>
                        <a:pt x="2311" y="2914"/>
                      </a:cubicBezTo>
                      <a:cubicBezTo>
                        <a:pt x="2346" y="2892"/>
                        <a:pt x="2337" y="2892"/>
                        <a:pt x="2372" y="2861"/>
                      </a:cubicBezTo>
                      <a:cubicBezTo>
                        <a:pt x="2407" y="2831"/>
                        <a:pt x="2416" y="2826"/>
                        <a:pt x="2450" y="2826"/>
                      </a:cubicBezTo>
                      <a:cubicBezTo>
                        <a:pt x="2485" y="2826"/>
                        <a:pt x="2520" y="2818"/>
                        <a:pt x="2520" y="2818"/>
                      </a:cubicBezTo>
                      <a:cubicBezTo>
                        <a:pt x="2520" y="2818"/>
                        <a:pt x="2516" y="2779"/>
                        <a:pt x="2524" y="2757"/>
                      </a:cubicBezTo>
                      <a:cubicBezTo>
                        <a:pt x="2533" y="2735"/>
                        <a:pt x="2542" y="2744"/>
                        <a:pt x="2533" y="2718"/>
                      </a:cubicBezTo>
                      <a:cubicBezTo>
                        <a:pt x="2524" y="2691"/>
                        <a:pt x="2516" y="2731"/>
                        <a:pt x="2524" y="2691"/>
                      </a:cubicBezTo>
                      <a:cubicBezTo>
                        <a:pt x="2533" y="2652"/>
                        <a:pt x="2542" y="2648"/>
                        <a:pt x="2559" y="2635"/>
                      </a:cubicBezTo>
                      <a:cubicBezTo>
                        <a:pt x="2577" y="2622"/>
                        <a:pt x="2590" y="2630"/>
                        <a:pt x="2603" y="2604"/>
                      </a:cubicBezTo>
                      <a:cubicBezTo>
                        <a:pt x="2616" y="2578"/>
                        <a:pt x="2616" y="2582"/>
                        <a:pt x="2625" y="2561"/>
                      </a:cubicBezTo>
                      <a:cubicBezTo>
                        <a:pt x="2633" y="2539"/>
                        <a:pt x="2625" y="2561"/>
                        <a:pt x="2651" y="2539"/>
                      </a:cubicBezTo>
                      <a:cubicBezTo>
                        <a:pt x="2677" y="2517"/>
                        <a:pt x="2703" y="2460"/>
                        <a:pt x="2703" y="2500"/>
                      </a:cubicBezTo>
                      <a:cubicBezTo>
                        <a:pt x="2703" y="2539"/>
                        <a:pt x="2694" y="2539"/>
                        <a:pt x="2729" y="2535"/>
                      </a:cubicBezTo>
                      <a:cubicBezTo>
                        <a:pt x="2764" y="2530"/>
                        <a:pt x="2773" y="2539"/>
                        <a:pt x="2764" y="2552"/>
                      </a:cubicBezTo>
                      <a:cubicBezTo>
                        <a:pt x="2755" y="2565"/>
                        <a:pt x="2747" y="2582"/>
                        <a:pt x="2742" y="2609"/>
                      </a:cubicBezTo>
                      <a:cubicBezTo>
                        <a:pt x="2738" y="2635"/>
                        <a:pt x="2773" y="2617"/>
                        <a:pt x="2738" y="2635"/>
                      </a:cubicBezTo>
                      <a:cubicBezTo>
                        <a:pt x="2703" y="2652"/>
                        <a:pt x="2720" y="2648"/>
                        <a:pt x="2703" y="2678"/>
                      </a:cubicBezTo>
                      <a:cubicBezTo>
                        <a:pt x="2686" y="2709"/>
                        <a:pt x="2725" y="2696"/>
                        <a:pt x="2712" y="2722"/>
                      </a:cubicBezTo>
                      <a:cubicBezTo>
                        <a:pt x="2699" y="2748"/>
                        <a:pt x="2725" y="2735"/>
                        <a:pt x="2690" y="2774"/>
                      </a:cubicBezTo>
                      <a:cubicBezTo>
                        <a:pt x="2655" y="2813"/>
                        <a:pt x="2651" y="2840"/>
                        <a:pt x="2664" y="2840"/>
                      </a:cubicBezTo>
                      <a:cubicBezTo>
                        <a:pt x="2677" y="2840"/>
                        <a:pt x="2646" y="2866"/>
                        <a:pt x="2659" y="2874"/>
                      </a:cubicBezTo>
                      <a:cubicBezTo>
                        <a:pt x="2672" y="2883"/>
                        <a:pt x="2672" y="2883"/>
                        <a:pt x="2707" y="2901"/>
                      </a:cubicBezTo>
                      <a:cubicBezTo>
                        <a:pt x="2742" y="2918"/>
                        <a:pt x="2729" y="2935"/>
                        <a:pt x="2742" y="2948"/>
                      </a:cubicBezTo>
                      <a:cubicBezTo>
                        <a:pt x="2755" y="2961"/>
                        <a:pt x="2738" y="3027"/>
                        <a:pt x="2742" y="3040"/>
                      </a:cubicBezTo>
                      <a:cubicBezTo>
                        <a:pt x="2747" y="3053"/>
                        <a:pt x="2694" y="3057"/>
                        <a:pt x="2720" y="3079"/>
                      </a:cubicBezTo>
                      <a:cubicBezTo>
                        <a:pt x="2747" y="3101"/>
                        <a:pt x="2694" y="3127"/>
                        <a:pt x="2729" y="3145"/>
                      </a:cubicBezTo>
                      <a:cubicBezTo>
                        <a:pt x="2764" y="3162"/>
                        <a:pt x="2694" y="3184"/>
                        <a:pt x="2734" y="3192"/>
                      </a:cubicBezTo>
                      <a:cubicBezTo>
                        <a:pt x="2773" y="3201"/>
                        <a:pt x="2794" y="3223"/>
                        <a:pt x="2812" y="3201"/>
                      </a:cubicBezTo>
                      <a:cubicBezTo>
                        <a:pt x="2829" y="3179"/>
                        <a:pt x="2834" y="3184"/>
                        <a:pt x="2860" y="3175"/>
                      </a:cubicBezTo>
                      <a:cubicBezTo>
                        <a:pt x="2886" y="3166"/>
                        <a:pt x="2903" y="3171"/>
                        <a:pt x="2912" y="3205"/>
                      </a:cubicBezTo>
                      <a:cubicBezTo>
                        <a:pt x="2921" y="3240"/>
                        <a:pt x="2903" y="3249"/>
                        <a:pt x="2947" y="3253"/>
                      </a:cubicBezTo>
                      <a:cubicBezTo>
                        <a:pt x="2991" y="3258"/>
                        <a:pt x="2991" y="3214"/>
                        <a:pt x="2991" y="3258"/>
                      </a:cubicBezTo>
                      <a:cubicBezTo>
                        <a:pt x="2991" y="3301"/>
                        <a:pt x="3043" y="3280"/>
                        <a:pt x="3043" y="3314"/>
                      </a:cubicBezTo>
                      <a:cubicBezTo>
                        <a:pt x="3043" y="3349"/>
                        <a:pt x="3095" y="3319"/>
                        <a:pt x="3095" y="3354"/>
                      </a:cubicBezTo>
                      <a:cubicBezTo>
                        <a:pt x="3095" y="3388"/>
                        <a:pt x="3126" y="3371"/>
                        <a:pt x="3134" y="3393"/>
                      </a:cubicBezTo>
                      <a:cubicBezTo>
                        <a:pt x="3143" y="3415"/>
                        <a:pt x="3195" y="3354"/>
                        <a:pt x="3191" y="3388"/>
                      </a:cubicBezTo>
                      <a:cubicBezTo>
                        <a:pt x="3187" y="3423"/>
                        <a:pt x="3213" y="3354"/>
                        <a:pt x="3239" y="3393"/>
                      </a:cubicBezTo>
                      <a:cubicBezTo>
                        <a:pt x="3265" y="3432"/>
                        <a:pt x="3313" y="3441"/>
                        <a:pt x="3291" y="3458"/>
                      </a:cubicBezTo>
                      <a:cubicBezTo>
                        <a:pt x="3269" y="3476"/>
                        <a:pt x="3226" y="3532"/>
                        <a:pt x="3265" y="3519"/>
                      </a:cubicBezTo>
                      <a:cubicBezTo>
                        <a:pt x="3304" y="3506"/>
                        <a:pt x="3300" y="3471"/>
                        <a:pt x="3335" y="3497"/>
                      </a:cubicBezTo>
                      <a:cubicBezTo>
                        <a:pt x="3370" y="3524"/>
                        <a:pt x="3374" y="3515"/>
                        <a:pt x="3400" y="3545"/>
                      </a:cubicBezTo>
                      <a:cubicBezTo>
                        <a:pt x="3426" y="3576"/>
                        <a:pt x="3417" y="3580"/>
                        <a:pt x="3426" y="3593"/>
                      </a:cubicBezTo>
                      <a:cubicBezTo>
                        <a:pt x="3435" y="3606"/>
                        <a:pt x="3444" y="3606"/>
                        <a:pt x="3444" y="3641"/>
                      </a:cubicBezTo>
                      <a:cubicBezTo>
                        <a:pt x="3444" y="3676"/>
                        <a:pt x="3400" y="3698"/>
                        <a:pt x="3431" y="3707"/>
                      </a:cubicBezTo>
                      <a:cubicBezTo>
                        <a:pt x="3461" y="3715"/>
                        <a:pt x="3487" y="3711"/>
                        <a:pt x="3487" y="3711"/>
                      </a:cubicBezTo>
                      <a:cubicBezTo>
                        <a:pt x="3487" y="3711"/>
                        <a:pt x="3544" y="3650"/>
                        <a:pt x="3579" y="3672"/>
                      </a:cubicBezTo>
                      <a:cubicBezTo>
                        <a:pt x="3614" y="3693"/>
                        <a:pt x="3609" y="3750"/>
                        <a:pt x="3631" y="3711"/>
                      </a:cubicBezTo>
                      <a:cubicBezTo>
                        <a:pt x="3653" y="3672"/>
                        <a:pt x="3653" y="3650"/>
                        <a:pt x="3701" y="3641"/>
                      </a:cubicBezTo>
                      <a:cubicBezTo>
                        <a:pt x="3749" y="3632"/>
                        <a:pt x="3779" y="3654"/>
                        <a:pt x="3810" y="3637"/>
                      </a:cubicBezTo>
                      <a:cubicBezTo>
                        <a:pt x="3830" y="3625"/>
                        <a:pt x="3865" y="3612"/>
                        <a:pt x="3886" y="3604"/>
                      </a:cubicBezTo>
                      <a:cubicBezTo>
                        <a:pt x="3898" y="3600"/>
                        <a:pt x="3905" y="3598"/>
                        <a:pt x="3905" y="3598"/>
                      </a:cubicBezTo>
                      <a:cubicBezTo>
                        <a:pt x="3905" y="3598"/>
                        <a:pt x="3932" y="3593"/>
                        <a:pt x="3923" y="3567"/>
                      </a:cubicBezTo>
                      <a:cubicBezTo>
                        <a:pt x="3914" y="3541"/>
                        <a:pt x="3945" y="3524"/>
                        <a:pt x="3966" y="3489"/>
                      </a:cubicBezTo>
                      <a:cubicBezTo>
                        <a:pt x="3988" y="3454"/>
                        <a:pt x="3993" y="3463"/>
                        <a:pt x="3988" y="3428"/>
                      </a:cubicBezTo>
                      <a:cubicBezTo>
                        <a:pt x="3984" y="3393"/>
                        <a:pt x="3997" y="3375"/>
                        <a:pt x="3953" y="3349"/>
                      </a:cubicBezTo>
                      <a:cubicBezTo>
                        <a:pt x="3910" y="3323"/>
                        <a:pt x="3892" y="3293"/>
                        <a:pt x="3875" y="3280"/>
                      </a:cubicBezTo>
                      <a:cubicBezTo>
                        <a:pt x="3858" y="3267"/>
                        <a:pt x="3874" y="3237"/>
                        <a:pt x="3856" y="3216"/>
                      </a:cubicBezTo>
                      <a:cubicBezTo>
                        <a:pt x="3834" y="3190"/>
                        <a:pt x="3826" y="3198"/>
                        <a:pt x="3797" y="3190"/>
                      </a:cubicBezTo>
                      <a:cubicBezTo>
                        <a:pt x="3752" y="3178"/>
                        <a:pt x="3770" y="3118"/>
                        <a:pt x="3788" y="3092"/>
                      </a:cubicBezTo>
                      <a:cubicBezTo>
                        <a:pt x="3805" y="3066"/>
                        <a:pt x="3849" y="3062"/>
                        <a:pt x="3818" y="3027"/>
                      </a:cubicBezTo>
                      <a:cubicBezTo>
                        <a:pt x="3788" y="2992"/>
                        <a:pt x="3766" y="3023"/>
                        <a:pt x="3788" y="2992"/>
                      </a:cubicBezTo>
                      <a:cubicBezTo>
                        <a:pt x="3810" y="2961"/>
                        <a:pt x="3814" y="2905"/>
                        <a:pt x="3827" y="2901"/>
                      </a:cubicBezTo>
                      <a:cubicBezTo>
                        <a:pt x="3840" y="2896"/>
                        <a:pt x="3879" y="2901"/>
                        <a:pt x="3884" y="2853"/>
                      </a:cubicBezTo>
                      <a:cubicBezTo>
                        <a:pt x="3888" y="2805"/>
                        <a:pt x="3862" y="2788"/>
                        <a:pt x="3875" y="2779"/>
                      </a:cubicBezTo>
                      <a:cubicBezTo>
                        <a:pt x="3888" y="2770"/>
                        <a:pt x="3935" y="2759"/>
                        <a:pt x="3922" y="2724"/>
                      </a:cubicBezTo>
                      <a:cubicBezTo>
                        <a:pt x="3909" y="2689"/>
                        <a:pt x="3925" y="2709"/>
                        <a:pt x="3947" y="2665"/>
                      </a:cubicBezTo>
                      <a:cubicBezTo>
                        <a:pt x="3968" y="2622"/>
                        <a:pt x="3922" y="2632"/>
                        <a:pt x="3961" y="2602"/>
                      </a:cubicBezTo>
                      <a:cubicBezTo>
                        <a:pt x="4001" y="2572"/>
                        <a:pt x="4036" y="2573"/>
                        <a:pt x="4036" y="2526"/>
                      </a:cubicBezTo>
                      <a:cubicBezTo>
                        <a:pt x="4036" y="2478"/>
                        <a:pt x="4096" y="2463"/>
                        <a:pt x="4117" y="2480"/>
                      </a:cubicBezTo>
                      <a:cubicBezTo>
                        <a:pt x="4139" y="2498"/>
                        <a:pt x="4106" y="2535"/>
                        <a:pt x="4141" y="2522"/>
                      </a:cubicBezTo>
                      <a:cubicBezTo>
                        <a:pt x="4176" y="2508"/>
                        <a:pt x="4184" y="2508"/>
                        <a:pt x="4219" y="2508"/>
                      </a:cubicBezTo>
                      <a:cubicBezTo>
                        <a:pt x="4254" y="2508"/>
                        <a:pt x="4215" y="2561"/>
                        <a:pt x="4244" y="2584"/>
                      </a:cubicBezTo>
                      <a:cubicBezTo>
                        <a:pt x="4247" y="2586"/>
                        <a:pt x="4249" y="2589"/>
                        <a:pt x="4251" y="2591"/>
                      </a:cubicBezTo>
                      <a:cubicBezTo>
                        <a:pt x="4261" y="2577"/>
                        <a:pt x="4267" y="2562"/>
                        <a:pt x="4262" y="2550"/>
                      </a:cubicBezTo>
                      <a:cubicBezTo>
                        <a:pt x="4249" y="2518"/>
                        <a:pt x="4236" y="2508"/>
                        <a:pt x="4262" y="2501"/>
                      </a:cubicBezTo>
                      <a:cubicBezTo>
                        <a:pt x="4288" y="2495"/>
                        <a:pt x="4314" y="2501"/>
                        <a:pt x="4308" y="2472"/>
                      </a:cubicBezTo>
                      <a:cubicBezTo>
                        <a:pt x="4301" y="2443"/>
                        <a:pt x="4269" y="2423"/>
                        <a:pt x="4278" y="2404"/>
                      </a:cubicBezTo>
                      <a:cubicBezTo>
                        <a:pt x="4288" y="2384"/>
                        <a:pt x="4288" y="2401"/>
                        <a:pt x="4311" y="2381"/>
                      </a:cubicBezTo>
                      <a:cubicBezTo>
                        <a:pt x="4333" y="2362"/>
                        <a:pt x="4327" y="2345"/>
                        <a:pt x="4353" y="2345"/>
                      </a:cubicBezTo>
                      <a:cubicBezTo>
                        <a:pt x="4379" y="2345"/>
                        <a:pt x="4402" y="2345"/>
                        <a:pt x="4415" y="2326"/>
                      </a:cubicBezTo>
                      <a:cubicBezTo>
                        <a:pt x="4428" y="2306"/>
                        <a:pt x="4421" y="2296"/>
                        <a:pt x="4434" y="2257"/>
                      </a:cubicBezTo>
                      <a:cubicBezTo>
                        <a:pt x="4447" y="2218"/>
                        <a:pt x="4457" y="2218"/>
                        <a:pt x="4470" y="2222"/>
                      </a:cubicBezTo>
                      <a:cubicBezTo>
                        <a:pt x="4483" y="2225"/>
                        <a:pt x="4493" y="2261"/>
                        <a:pt x="4509" y="2248"/>
                      </a:cubicBezTo>
                      <a:cubicBezTo>
                        <a:pt x="4525" y="2235"/>
                        <a:pt x="4528" y="2235"/>
                        <a:pt x="4542" y="2231"/>
                      </a:cubicBezTo>
                      <a:cubicBezTo>
                        <a:pt x="4555" y="2228"/>
                        <a:pt x="4590" y="2231"/>
                        <a:pt x="4574" y="2209"/>
                      </a:cubicBezTo>
                      <a:close/>
                    </a:path>
                  </a:pathLst>
                </a:custGeom>
                <a:solidFill>
                  <a:schemeClr val="accent3"/>
                </a:solidFill>
                <a:ln w="12700">
                  <a:noFill/>
                </a:ln>
              </p:spPr>
              <p:txBody>
                <a:bodyPr vert="horz" wrap="square" lIns="91440" tIns="45720" rIns="91440" bIns="45720" numCol="1" anchor="t" anchorCtr="0" compatLnSpc="1">
                  <a:prstTxWarp prst="textNoShape">
                    <a:avLst/>
                  </a:prstTxWarp>
                </a:bodyPr>
                <a:lstStyle/>
                <a:p>
                  <a:endParaRPr lang="fr-FR">
                    <a:solidFill>
                      <a:schemeClr val="accent3"/>
                    </a:solidFill>
                  </a:endParaRPr>
                </a:p>
              </p:txBody>
            </p:sp>
            <p:grpSp>
              <p:nvGrpSpPr>
                <p:cNvPr id="30" name="Villes">
                  <a:extLst>
                    <a:ext uri="{FF2B5EF4-FFF2-40B4-BE49-F238E27FC236}">
                      <a16:creationId xmlns:a16="http://schemas.microsoft.com/office/drawing/2014/main" id="{5C5F8758-7A7E-44A4-8FAA-1A321613CF93}"/>
                    </a:ext>
                  </a:extLst>
                </p:cNvPr>
                <p:cNvGrpSpPr/>
                <p:nvPr/>
              </p:nvGrpSpPr>
              <p:grpSpPr>
                <a:xfrm>
                  <a:off x="8449195" y="1689851"/>
                  <a:ext cx="3463945" cy="4149897"/>
                  <a:chOff x="12865967" y="1242235"/>
                  <a:chExt cx="3463945" cy="4149897"/>
                </a:xfrm>
              </p:grpSpPr>
              <p:sp>
                <p:nvSpPr>
                  <p:cNvPr id="31" name="Text Box 134">
                    <a:extLst>
                      <a:ext uri="{FF2B5EF4-FFF2-40B4-BE49-F238E27FC236}">
                        <a16:creationId xmlns:a16="http://schemas.microsoft.com/office/drawing/2014/main" id="{019A54A2-B452-4975-8080-F6390E9DDB9E}"/>
                      </a:ext>
                    </a:extLst>
                  </p:cNvPr>
                  <p:cNvSpPr txBox="1">
                    <a:spLocks noChangeArrowheads="1"/>
                  </p:cNvSpPr>
                  <p:nvPr/>
                </p:nvSpPr>
                <p:spPr bwMode="auto">
                  <a:xfrm>
                    <a:off x="15715053" y="1995673"/>
                    <a:ext cx="614859"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STRASBOURG</a:t>
                    </a:r>
                  </a:p>
                </p:txBody>
              </p:sp>
              <p:sp>
                <p:nvSpPr>
                  <p:cNvPr id="32" name="Text Box 136">
                    <a:extLst>
                      <a:ext uri="{FF2B5EF4-FFF2-40B4-BE49-F238E27FC236}">
                        <a16:creationId xmlns:a16="http://schemas.microsoft.com/office/drawing/2014/main" id="{7F5F0C7A-A617-4479-8DD8-B9A6147A0D46}"/>
                      </a:ext>
                    </a:extLst>
                  </p:cNvPr>
                  <p:cNvSpPr txBox="1">
                    <a:spLocks noChangeArrowheads="1"/>
                  </p:cNvSpPr>
                  <p:nvPr/>
                </p:nvSpPr>
                <p:spPr bwMode="auto">
                  <a:xfrm>
                    <a:off x="14721319" y="1936317"/>
                    <a:ext cx="423635"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REIMS</a:t>
                    </a:r>
                  </a:p>
                </p:txBody>
              </p:sp>
              <p:sp>
                <p:nvSpPr>
                  <p:cNvPr id="33" name="Text Box 137">
                    <a:extLst>
                      <a:ext uri="{FF2B5EF4-FFF2-40B4-BE49-F238E27FC236}">
                        <a16:creationId xmlns:a16="http://schemas.microsoft.com/office/drawing/2014/main" id="{C4620A9E-436F-4AAF-8815-94F46547EC56}"/>
                      </a:ext>
                    </a:extLst>
                  </p:cNvPr>
                  <p:cNvSpPr txBox="1">
                    <a:spLocks noChangeArrowheads="1"/>
                  </p:cNvSpPr>
                  <p:nvPr/>
                </p:nvSpPr>
                <p:spPr bwMode="auto">
                  <a:xfrm>
                    <a:off x="15217228" y="2070347"/>
                    <a:ext cx="436710" cy="188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NANCY</a:t>
                    </a:r>
                  </a:p>
                </p:txBody>
              </p:sp>
              <p:sp>
                <p:nvSpPr>
                  <p:cNvPr id="34" name="Text Box 138">
                    <a:extLst>
                      <a:ext uri="{FF2B5EF4-FFF2-40B4-BE49-F238E27FC236}">
                        <a16:creationId xmlns:a16="http://schemas.microsoft.com/office/drawing/2014/main" id="{D9FDECDD-48BB-4811-9676-6CF2034EE2D0}"/>
                      </a:ext>
                    </a:extLst>
                  </p:cNvPr>
                  <p:cNvSpPr txBox="1">
                    <a:spLocks noChangeArrowheads="1"/>
                  </p:cNvSpPr>
                  <p:nvPr/>
                </p:nvSpPr>
                <p:spPr bwMode="auto">
                  <a:xfrm>
                    <a:off x="15586767" y="2504986"/>
                    <a:ext cx="564193"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MULHOUSE</a:t>
                    </a:r>
                  </a:p>
                </p:txBody>
              </p:sp>
              <p:sp>
                <p:nvSpPr>
                  <p:cNvPr id="55" name="Text Box 173">
                    <a:extLst>
                      <a:ext uri="{FF2B5EF4-FFF2-40B4-BE49-F238E27FC236}">
                        <a16:creationId xmlns:a16="http://schemas.microsoft.com/office/drawing/2014/main" id="{6CA0DC8D-AF71-4C49-B18F-047B6760AFA3}"/>
                      </a:ext>
                    </a:extLst>
                  </p:cNvPr>
                  <p:cNvSpPr txBox="1">
                    <a:spLocks noChangeArrowheads="1"/>
                  </p:cNvSpPr>
                  <p:nvPr/>
                </p:nvSpPr>
                <p:spPr bwMode="auto">
                  <a:xfrm>
                    <a:off x="15706436" y="4011861"/>
                    <a:ext cx="377872"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NICE</a:t>
                    </a:r>
                  </a:p>
                </p:txBody>
              </p:sp>
              <p:sp>
                <p:nvSpPr>
                  <p:cNvPr id="56" name="Text Box 174">
                    <a:extLst>
                      <a:ext uri="{FF2B5EF4-FFF2-40B4-BE49-F238E27FC236}">
                        <a16:creationId xmlns:a16="http://schemas.microsoft.com/office/drawing/2014/main" id="{A6D78530-36CE-4F4D-A687-DAD471F2E15D}"/>
                      </a:ext>
                    </a:extLst>
                  </p:cNvPr>
                  <p:cNvSpPr txBox="1">
                    <a:spLocks noChangeArrowheads="1"/>
                  </p:cNvSpPr>
                  <p:nvPr/>
                </p:nvSpPr>
                <p:spPr bwMode="auto">
                  <a:xfrm>
                    <a:off x="15663355" y="4086535"/>
                    <a:ext cx="477571"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ANTIBES</a:t>
                    </a:r>
                  </a:p>
                </p:txBody>
              </p:sp>
              <p:sp>
                <p:nvSpPr>
                  <p:cNvPr id="57" name="Text Box 175">
                    <a:extLst>
                      <a:ext uri="{FF2B5EF4-FFF2-40B4-BE49-F238E27FC236}">
                        <a16:creationId xmlns:a16="http://schemas.microsoft.com/office/drawing/2014/main" id="{BDFC3E14-951B-4343-A1DF-DB1A392E6C8A}"/>
                      </a:ext>
                    </a:extLst>
                  </p:cNvPr>
                  <p:cNvSpPr txBox="1">
                    <a:spLocks noChangeArrowheads="1"/>
                  </p:cNvSpPr>
                  <p:nvPr/>
                </p:nvSpPr>
                <p:spPr bwMode="auto">
                  <a:xfrm>
                    <a:off x="15102346" y="4254072"/>
                    <a:ext cx="547849"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MARSEILLE</a:t>
                    </a:r>
                  </a:p>
                </p:txBody>
              </p:sp>
              <p:sp>
                <p:nvSpPr>
                  <p:cNvPr id="58" name="Text Box 176">
                    <a:extLst>
                      <a:ext uri="{FF2B5EF4-FFF2-40B4-BE49-F238E27FC236}">
                        <a16:creationId xmlns:a16="http://schemas.microsoft.com/office/drawing/2014/main" id="{E84EE991-6C4A-4501-BCA6-FA5AD720BD53}"/>
                      </a:ext>
                    </a:extLst>
                  </p:cNvPr>
                  <p:cNvSpPr txBox="1">
                    <a:spLocks noChangeArrowheads="1"/>
                  </p:cNvSpPr>
                  <p:nvPr/>
                </p:nvSpPr>
                <p:spPr bwMode="auto">
                  <a:xfrm>
                    <a:off x="14818969" y="4142061"/>
                    <a:ext cx="433441"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SALON ●</a:t>
                    </a:r>
                  </a:p>
                </p:txBody>
              </p:sp>
              <p:sp>
                <p:nvSpPr>
                  <p:cNvPr id="59" name="Text Box 184">
                    <a:extLst>
                      <a:ext uri="{FF2B5EF4-FFF2-40B4-BE49-F238E27FC236}">
                        <a16:creationId xmlns:a16="http://schemas.microsoft.com/office/drawing/2014/main" id="{2C253E59-9A3D-4C8F-A92B-171ACEEE3044}"/>
                      </a:ext>
                    </a:extLst>
                  </p:cNvPr>
                  <p:cNvSpPr txBox="1">
                    <a:spLocks noChangeArrowheads="1"/>
                  </p:cNvSpPr>
                  <p:nvPr/>
                </p:nvSpPr>
                <p:spPr bwMode="auto">
                  <a:xfrm>
                    <a:off x="13480588" y="4211970"/>
                    <a:ext cx="545250" cy="19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TOULOUSE ●</a:t>
                    </a:r>
                  </a:p>
                </p:txBody>
              </p:sp>
              <p:sp>
                <p:nvSpPr>
                  <p:cNvPr id="60" name="Text Box 185">
                    <a:extLst>
                      <a:ext uri="{FF2B5EF4-FFF2-40B4-BE49-F238E27FC236}">
                        <a16:creationId xmlns:a16="http://schemas.microsoft.com/office/drawing/2014/main" id="{507895D1-63F8-484E-BC4C-8BA4B9CC587A}"/>
                      </a:ext>
                    </a:extLst>
                  </p:cNvPr>
                  <p:cNvSpPr txBox="1">
                    <a:spLocks noChangeArrowheads="1"/>
                  </p:cNvSpPr>
                  <p:nvPr/>
                </p:nvSpPr>
                <p:spPr bwMode="auto">
                  <a:xfrm>
                    <a:off x="13299648" y="4270347"/>
                    <a:ext cx="359894" cy="188282"/>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PAU</a:t>
                    </a:r>
                  </a:p>
                </p:txBody>
              </p:sp>
              <p:sp>
                <p:nvSpPr>
                  <p:cNvPr id="61" name="Text Box 188">
                    <a:extLst>
                      <a:ext uri="{FF2B5EF4-FFF2-40B4-BE49-F238E27FC236}">
                        <a16:creationId xmlns:a16="http://schemas.microsoft.com/office/drawing/2014/main" id="{ADA89801-E3F6-47BA-B8E5-95E9DC68CFFD}"/>
                      </a:ext>
                    </a:extLst>
                  </p:cNvPr>
                  <p:cNvSpPr txBox="1">
                    <a:spLocks noChangeArrowheads="1"/>
                  </p:cNvSpPr>
                  <p:nvPr/>
                </p:nvSpPr>
                <p:spPr bwMode="auto">
                  <a:xfrm>
                    <a:off x="13326454" y="3591582"/>
                    <a:ext cx="544581"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BORDEAUX</a:t>
                    </a:r>
                  </a:p>
                </p:txBody>
              </p:sp>
              <p:sp>
                <p:nvSpPr>
                  <p:cNvPr id="62" name="Text Box 190">
                    <a:extLst>
                      <a:ext uri="{FF2B5EF4-FFF2-40B4-BE49-F238E27FC236}">
                        <a16:creationId xmlns:a16="http://schemas.microsoft.com/office/drawing/2014/main" id="{C508EB9C-F9DE-4998-A33A-8C5E8F03A7A2}"/>
                      </a:ext>
                    </a:extLst>
                  </p:cNvPr>
                  <p:cNvSpPr txBox="1">
                    <a:spLocks noChangeArrowheads="1"/>
                  </p:cNvSpPr>
                  <p:nvPr/>
                </p:nvSpPr>
                <p:spPr bwMode="auto">
                  <a:xfrm>
                    <a:off x="13417403" y="3064080"/>
                    <a:ext cx="420366"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NIORT</a:t>
                    </a:r>
                  </a:p>
                </p:txBody>
              </p:sp>
              <p:sp>
                <p:nvSpPr>
                  <p:cNvPr id="63" name="Text Box 194">
                    <a:extLst>
                      <a:ext uri="{FF2B5EF4-FFF2-40B4-BE49-F238E27FC236}">
                        <a16:creationId xmlns:a16="http://schemas.microsoft.com/office/drawing/2014/main" id="{B71D05D0-6BD1-4113-BCCB-2A550B890068}"/>
                      </a:ext>
                    </a:extLst>
                  </p:cNvPr>
                  <p:cNvSpPr txBox="1">
                    <a:spLocks noChangeArrowheads="1"/>
                  </p:cNvSpPr>
                  <p:nvPr/>
                </p:nvSpPr>
                <p:spPr bwMode="auto">
                  <a:xfrm>
                    <a:off x="13068926" y="2603593"/>
                    <a:ext cx="466129"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NANTES</a:t>
                    </a:r>
                  </a:p>
                </p:txBody>
              </p:sp>
              <p:sp>
                <p:nvSpPr>
                  <p:cNvPr id="64" name="Text Box 196">
                    <a:extLst>
                      <a:ext uri="{FF2B5EF4-FFF2-40B4-BE49-F238E27FC236}">
                        <a16:creationId xmlns:a16="http://schemas.microsoft.com/office/drawing/2014/main" id="{32727692-84FC-447E-8111-17E709514A18}"/>
                      </a:ext>
                    </a:extLst>
                  </p:cNvPr>
                  <p:cNvSpPr txBox="1">
                    <a:spLocks noChangeArrowheads="1"/>
                  </p:cNvSpPr>
                  <p:nvPr/>
                </p:nvSpPr>
                <p:spPr bwMode="auto">
                  <a:xfrm>
                    <a:off x="13112964" y="2275221"/>
                    <a:ext cx="474302" cy="188282"/>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FR" altLang="fr-FR" sz="600">
                        <a:ln w="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LE RHEU</a:t>
                    </a:r>
                  </a:p>
                </p:txBody>
              </p:sp>
              <p:sp>
                <p:nvSpPr>
                  <p:cNvPr id="65" name="Text Box 198">
                    <a:extLst>
                      <a:ext uri="{FF2B5EF4-FFF2-40B4-BE49-F238E27FC236}">
                        <a16:creationId xmlns:a16="http://schemas.microsoft.com/office/drawing/2014/main" id="{F9F02016-59BB-4947-9675-54196E029FB0}"/>
                      </a:ext>
                    </a:extLst>
                  </p:cNvPr>
                  <p:cNvSpPr txBox="1">
                    <a:spLocks noChangeArrowheads="1"/>
                  </p:cNvSpPr>
                  <p:nvPr/>
                </p:nvSpPr>
                <p:spPr bwMode="auto">
                  <a:xfrm>
                    <a:off x="13566750" y="1859729"/>
                    <a:ext cx="394216" cy="188282"/>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CAEN</a:t>
                    </a:r>
                  </a:p>
                </p:txBody>
              </p:sp>
              <p:sp>
                <p:nvSpPr>
                  <p:cNvPr id="66" name="Text Box 201">
                    <a:extLst>
                      <a:ext uri="{FF2B5EF4-FFF2-40B4-BE49-F238E27FC236}">
                        <a16:creationId xmlns:a16="http://schemas.microsoft.com/office/drawing/2014/main" id="{822C4EC6-61C7-428F-A527-FEB17D1CACE7}"/>
                      </a:ext>
                    </a:extLst>
                  </p:cNvPr>
                  <p:cNvSpPr txBox="1">
                    <a:spLocks noChangeArrowheads="1"/>
                  </p:cNvSpPr>
                  <p:nvPr/>
                </p:nvSpPr>
                <p:spPr bwMode="auto">
                  <a:xfrm>
                    <a:off x="13723756" y="2584446"/>
                    <a:ext cx="431808" cy="188282"/>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TOURS</a:t>
                    </a:r>
                  </a:p>
                </p:txBody>
              </p:sp>
              <p:sp>
                <p:nvSpPr>
                  <p:cNvPr id="67" name="Text Box 203">
                    <a:extLst>
                      <a:ext uri="{FF2B5EF4-FFF2-40B4-BE49-F238E27FC236}">
                        <a16:creationId xmlns:a16="http://schemas.microsoft.com/office/drawing/2014/main" id="{9A99F030-5725-4A4D-93E4-0C08B30C34FA}"/>
                      </a:ext>
                    </a:extLst>
                  </p:cNvPr>
                  <p:cNvSpPr txBox="1">
                    <a:spLocks noChangeArrowheads="1"/>
                  </p:cNvSpPr>
                  <p:nvPr/>
                </p:nvSpPr>
                <p:spPr bwMode="auto">
                  <a:xfrm>
                    <a:off x="14425496" y="1242235"/>
                    <a:ext cx="356751" cy="1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LILLE</a:t>
                    </a:r>
                  </a:p>
                </p:txBody>
              </p:sp>
              <p:sp>
                <p:nvSpPr>
                  <p:cNvPr id="68" name="Text Box 182">
                    <a:extLst>
                      <a:ext uri="{FF2B5EF4-FFF2-40B4-BE49-F238E27FC236}">
                        <a16:creationId xmlns:a16="http://schemas.microsoft.com/office/drawing/2014/main" id="{7F102C5E-29BD-4AD0-87F0-5096084F8BE8}"/>
                      </a:ext>
                    </a:extLst>
                  </p:cNvPr>
                  <p:cNvSpPr txBox="1">
                    <a:spLocks noChangeArrowheads="1"/>
                  </p:cNvSpPr>
                  <p:nvPr/>
                </p:nvSpPr>
                <p:spPr bwMode="auto">
                  <a:xfrm>
                    <a:off x="14174669" y="4147806"/>
                    <a:ext cx="645913"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MONTPELLIER ● </a:t>
                    </a:r>
                  </a:p>
                </p:txBody>
              </p:sp>
              <p:sp>
                <p:nvSpPr>
                  <p:cNvPr id="69" name="Text Box 141">
                    <a:extLst>
                      <a:ext uri="{FF2B5EF4-FFF2-40B4-BE49-F238E27FC236}">
                        <a16:creationId xmlns:a16="http://schemas.microsoft.com/office/drawing/2014/main" id="{D2E95BAD-EA07-46F0-8DE1-721C773BAE7E}"/>
                      </a:ext>
                    </a:extLst>
                  </p:cNvPr>
                  <p:cNvSpPr txBox="1">
                    <a:spLocks noChangeArrowheads="1"/>
                  </p:cNvSpPr>
                  <p:nvPr/>
                </p:nvSpPr>
                <p:spPr bwMode="auto">
                  <a:xfrm>
                    <a:off x="14808438" y="2593062"/>
                    <a:ext cx="508624"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CHENOVE</a:t>
                    </a:r>
                  </a:p>
                </p:txBody>
              </p:sp>
              <p:sp>
                <p:nvSpPr>
                  <p:cNvPr id="70" name="Text Box 142">
                    <a:extLst>
                      <a:ext uri="{FF2B5EF4-FFF2-40B4-BE49-F238E27FC236}">
                        <a16:creationId xmlns:a16="http://schemas.microsoft.com/office/drawing/2014/main" id="{67D2FC8F-1B6B-4D43-A6F4-3C63562D61C3}"/>
                      </a:ext>
                    </a:extLst>
                  </p:cNvPr>
                  <p:cNvSpPr txBox="1">
                    <a:spLocks noChangeArrowheads="1"/>
                  </p:cNvSpPr>
                  <p:nvPr/>
                </p:nvSpPr>
                <p:spPr bwMode="auto">
                  <a:xfrm>
                    <a:off x="14900344" y="3277570"/>
                    <a:ext cx="395851"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LYON</a:t>
                    </a:r>
                  </a:p>
                </p:txBody>
              </p:sp>
              <p:sp>
                <p:nvSpPr>
                  <p:cNvPr id="71" name="Text Box 143">
                    <a:extLst>
                      <a:ext uri="{FF2B5EF4-FFF2-40B4-BE49-F238E27FC236}">
                        <a16:creationId xmlns:a16="http://schemas.microsoft.com/office/drawing/2014/main" id="{59A267CA-719B-48D8-B720-389B80C808DD}"/>
                      </a:ext>
                    </a:extLst>
                  </p:cNvPr>
                  <p:cNvSpPr txBox="1">
                    <a:spLocks noChangeArrowheads="1"/>
                  </p:cNvSpPr>
                  <p:nvPr/>
                </p:nvSpPr>
                <p:spPr bwMode="auto">
                  <a:xfrm>
                    <a:off x="15255523" y="3217257"/>
                    <a:ext cx="467764" cy="188282"/>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ANNECY</a:t>
                    </a:r>
                  </a:p>
                </p:txBody>
              </p:sp>
              <p:sp>
                <p:nvSpPr>
                  <p:cNvPr id="72" name="Text Box 144">
                    <a:extLst>
                      <a:ext uri="{FF2B5EF4-FFF2-40B4-BE49-F238E27FC236}">
                        <a16:creationId xmlns:a16="http://schemas.microsoft.com/office/drawing/2014/main" id="{AFB58E0B-80B7-40AC-8711-67EBB3B8FAE5}"/>
                      </a:ext>
                    </a:extLst>
                  </p:cNvPr>
                  <p:cNvSpPr txBox="1">
                    <a:spLocks noChangeArrowheads="1"/>
                  </p:cNvSpPr>
                  <p:nvPr/>
                </p:nvSpPr>
                <p:spPr bwMode="auto">
                  <a:xfrm>
                    <a:off x="15181806" y="3463297"/>
                    <a:ext cx="441614"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GIÈRES</a:t>
                    </a:r>
                  </a:p>
                </p:txBody>
              </p:sp>
              <p:sp>
                <p:nvSpPr>
                  <p:cNvPr id="73" name="Text Box 147">
                    <a:extLst>
                      <a:ext uri="{FF2B5EF4-FFF2-40B4-BE49-F238E27FC236}">
                        <a16:creationId xmlns:a16="http://schemas.microsoft.com/office/drawing/2014/main" id="{6EC453AA-8440-4CCE-A17D-0AFA69CF5864}"/>
                      </a:ext>
                    </a:extLst>
                  </p:cNvPr>
                  <p:cNvSpPr txBox="1">
                    <a:spLocks noChangeArrowheads="1"/>
                  </p:cNvSpPr>
                  <p:nvPr/>
                </p:nvSpPr>
                <p:spPr bwMode="auto">
                  <a:xfrm>
                    <a:off x="14325931" y="3260338"/>
                    <a:ext cx="627935"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CHAMALIÈRES</a:t>
                    </a:r>
                  </a:p>
                </p:txBody>
              </p:sp>
              <p:sp>
                <p:nvSpPr>
                  <p:cNvPr id="74" name="Text Box 146">
                    <a:extLst>
                      <a:ext uri="{FF2B5EF4-FFF2-40B4-BE49-F238E27FC236}">
                        <a16:creationId xmlns:a16="http://schemas.microsoft.com/office/drawing/2014/main" id="{24269DD7-0D16-422D-AB0F-4E61A246A292}"/>
                      </a:ext>
                    </a:extLst>
                  </p:cNvPr>
                  <p:cNvSpPr txBox="1">
                    <a:spLocks noChangeArrowheads="1"/>
                  </p:cNvSpPr>
                  <p:nvPr/>
                </p:nvSpPr>
                <p:spPr bwMode="auto">
                  <a:xfrm>
                    <a:off x="14780675" y="3396282"/>
                    <a:ext cx="556021"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ST ETIENNE</a:t>
                    </a:r>
                  </a:p>
                </p:txBody>
              </p:sp>
              <p:sp>
                <p:nvSpPr>
                  <p:cNvPr id="75" name="Text Box 196">
                    <a:extLst>
                      <a:ext uri="{FF2B5EF4-FFF2-40B4-BE49-F238E27FC236}">
                        <a16:creationId xmlns:a16="http://schemas.microsoft.com/office/drawing/2014/main" id="{3AEEDB6C-D28F-40DA-A190-142E2B35F088}"/>
                      </a:ext>
                    </a:extLst>
                  </p:cNvPr>
                  <p:cNvSpPr txBox="1">
                    <a:spLocks noChangeArrowheads="1"/>
                  </p:cNvSpPr>
                  <p:nvPr/>
                </p:nvSpPr>
                <p:spPr bwMode="auto">
                  <a:xfrm>
                    <a:off x="12865967" y="2119172"/>
                    <a:ext cx="621397" cy="188282"/>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FR" altLang="fr-FR" sz="600">
                        <a:ln w="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SAINT BRIEUC</a:t>
                    </a:r>
                  </a:p>
                </p:txBody>
              </p:sp>
              <p:sp>
                <p:nvSpPr>
                  <p:cNvPr id="76" name="Text Box 201">
                    <a:extLst>
                      <a:ext uri="{FF2B5EF4-FFF2-40B4-BE49-F238E27FC236}">
                        <a16:creationId xmlns:a16="http://schemas.microsoft.com/office/drawing/2014/main" id="{DBFB8A4B-5B2E-4D22-BC40-FD540A32F900}"/>
                      </a:ext>
                    </a:extLst>
                  </p:cNvPr>
                  <p:cNvSpPr txBox="1">
                    <a:spLocks noChangeArrowheads="1"/>
                  </p:cNvSpPr>
                  <p:nvPr/>
                </p:nvSpPr>
                <p:spPr bwMode="auto">
                  <a:xfrm>
                    <a:off x="13577280" y="2965473"/>
                    <a:ext cx="492279" cy="188282"/>
                  </a:xfrm>
                  <a:prstGeom prst="rect">
                    <a:avLst/>
                  </a:prstGeom>
                  <a:no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POITIERS</a:t>
                    </a:r>
                  </a:p>
                </p:txBody>
              </p:sp>
              <p:sp>
                <p:nvSpPr>
                  <p:cNvPr id="77" name="Text Box 190">
                    <a:extLst>
                      <a:ext uri="{FF2B5EF4-FFF2-40B4-BE49-F238E27FC236}">
                        <a16:creationId xmlns:a16="http://schemas.microsoft.com/office/drawing/2014/main" id="{85E439A2-47CD-4F9F-B342-FAE7022768BD}"/>
                      </a:ext>
                    </a:extLst>
                  </p:cNvPr>
                  <p:cNvSpPr txBox="1">
                    <a:spLocks noChangeArrowheads="1"/>
                  </p:cNvSpPr>
                  <p:nvPr/>
                </p:nvSpPr>
                <p:spPr bwMode="auto">
                  <a:xfrm>
                    <a:off x="13829065" y="3157901"/>
                    <a:ext cx="502086"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LIMOGES</a:t>
                    </a:r>
                  </a:p>
                </p:txBody>
              </p:sp>
              <p:sp>
                <p:nvSpPr>
                  <p:cNvPr id="78" name="Text Box 182">
                    <a:extLst>
                      <a:ext uri="{FF2B5EF4-FFF2-40B4-BE49-F238E27FC236}">
                        <a16:creationId xmlns:a16="http://schemas.microsoft.com/office/drawing/2014/main" id="{90C5B92D-529A-4759-BB31-96656E86A657}"/>
                      </a:ext>
                    </a:extLst>
                  </p:cNvPr>
                  <p:cNvSpPr txBox="1">
                    <a:spLocks noChangeArrowheads="1"/>
                  </p:cNvSpPr>
                  <p:nvPr/>
                </p:nvSpPr>
                <p:spPr bwMode="auto">
                  <a:xfrm>
                    <a:off x="14331676" y="4527875"/>
                    <a:ext cx="583806"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PERPIGNAN </a:t>
                    </a:r>
                  </a:p>
                </p:txBody>
              </p:sp>
              <p:sp>
                <p:nvSpPr>
                  <p:cNvPr id="79" name="Text Box 202">
                    <a:extLst>
                      <a:ext uri="{FF2B5EF4-FFF2-40B4-BE49-F238E27FC236}">
                        <a16:creationId xmlns:a16="http://schemas.microsoft.com/office/drawing/2014/main" id="{89D1596C-A5EA-46A5-A338-CDAD891A6DC2}"/>
                      </a:ext>
                    </a:extLst>
                  </p:cNvPr>
                  <p:cNvSpPr txBox="1">
                    <a:spLocks noChangeArrowheads="1"/>
                  </p:cNvSpPr>
                  <p:nvPr/>
                </p:nvSpPr>
                <p:spPr bwMode="auto">
                  <a:xfrm>
                    <a:off x="14234983" y="2012906"/>
                    <a:ext cx="405657"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PARIS</a:t>
                    </a:r>
                  </a:p>
                </p:txBody>
              </p:sp>
              <p:sp>
                <p:nvSpPr>
                  <p:cNvPr id="80" name="Text Box 202">
                    <a:extLst>
                      <a:ext uri="{FF2B5EF4-FFF2-40B4-BE49-F238E27FC236}">
                        <a16:creationId xmlns:a16="http://schemas.microsoft.com/office/drawing/2014/main" id="{0FE17E64-EC30-452B-866F-2E266DFFFAA2}"/>
                      </a:ext>
                    </a:extLst>
                  </p:cNvPr>
                  <p:cNvSpPr txBox="1">
                    <a:spLocks noChangeArrowheads="1"/>
                  </p:cNvSpPr>
                  <p:nvPr/>
                </p:nvSpPr>
                <p:spPr bwMode="auto">
                  <a:xfrm>
                    <a:off x="14779716" y="1266100"/>
                    <a:ext cx="523333"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latin typeface="Open Sans Condensed" panose="020B0806030504020204" pitchFamily="34" charset="0"/>
                        <a:ea typeface="Open Sans Condensed" panose="020B0806030504020204" pitchFamily="34" charset="0"/>
                        <a:cs typeface="Open Sans Condensed" panose="020B0806030504020204" pitchFamily="34" charset="0"/>
                      </a:rPr>
                      <a:t>● BELGIQUE</a:t>
                    </a:r>
                  </a:p>
                </p:txBody>
              </p:sp>
              <p:sp>
                <p:nvSpPr>
                  <p:cNvPr id="81" name="Text Box 175">
                    <a:extLst>
                      <a:ext uri="{FF2B5EF4-FFF2-40B4-BE49-F238E27FC236}">
                        <a16:creationId xmlns:a16="http://schemas.microsoft.com/office/drawing/2014/main" id="{7182B585-7374-4FE7-9553-0BB67E55BE7F}"/>
                      </a:ext>
                    </a:extLst>
                  </p:cNvPr>
                  <p:cNvSpPr txBox="1">
                    <a:spLocks noChangeArrowheads="1"/>
                  </p:cNvSpPr>
                  <p:nvPr/>
                </p:nvSpPr>
                <p:spPr bwMode="auto">
                  <a:xfrm>
                    <a:off x="13225146" y="5203850"/>
                    <a:ext cx="583806" cy="18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600">
                        <a:solidFill>
                          <a:schemeClr val="accent3"/>
                        </a:solidFill>
                        <a:latin typeface="Open Sans Condensed" panose="020B0806030504020204" pitchFamily="34" charset="0"/>
                        <a:ea typeface="Open Sans Condensed" panose="020B0806030504020204" pitchFamily="34" charset="0"/>
                        <a:cs typeface="Open Sans Condensed" panose="020B0806030504020204" pitchFamily="34" charset="0"/>
                      </a:rPr>
                      <a:t>● La RÉUNION</a:t>
                    </a:r>
                  </a:p>
                </p:txBody>
              </p:sp>
            </p:grpSp>
          </p:grpSp>
        </p:grpSp>
      </p:grpSp>
      <p:sp>
        <p:nvSpPr>
          <p:cNvPr id="126" name="Titre 2">
            <a:extLst>
              <a:ext uri="{FF2B5EF4-FFF2-40B4-BE49-F238E27FC236}">
                <a16:creationId xmlns:a16="http://schemas.microsoft.com/office/drawing/2014/main" id="{97AB5F3B-EFF3-4685-A815-F02EDD29FBE7}"/>
              </a:ext>
            </a:extLst>
          </p:cNvPr>
          <p:cNvSpPr txBox="1">
            <a:spLocks/>
          </p:cNvSpPr>
          <p:nvPr/>
        </p:nvSpPr>
        <p:spPr>
          <a:xfrm>
            <a:off x="331501" y="2445252"/>
            <a:ext cx="2387576" cy="258532"/>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1200" b="1" kern="0" dirty="0">
                <a:solidFill>
                  <a:srgbClr val="00446B"/>
                </a:solidFill>
                <a:latin typeface="Open Sans" panose="020B0606030504020204" pitchFamily="34" charset="0"/>
                <a:ea typeface="Open Sans" panose="020B0606030504020204" pitchFamily="34" charset="0"/>
                <a:cs typeface="Open Sans" panose="020B0606030504020204" pitchFamily="34" charset="0"/>
              </a:rPr>
              <a:t>de chiffre d’affaires </a:t>
            </a:r>
            <a:r>
              <a:rPr lang="fr-FR" sz="1200" kern="0" dirty="0">
                <a:solidFill>
                  <a:srgbClr val="00446B"/>
                </a:solidFill>
                <a:latin typeface="Open Sans" panose="020B0606030504020204" pitchFamily="34" charset="0"/>
                <a:ea typeface="Open Sans" panose="020B0606030504020204" pitchFamily="34" charset="0"/>
                <a:cs typeface="Open Sans" panose="020B0606030504020204" pitchFamily="34" charset="0"/>
              </a:rPr>
              <a:t>en 2021</a:t>
            </a:r>
          </a:p>
        </p:txBody>
      </p:sp>
      <p:pic>
        <p:nvPicPr>
          <p:cNvPr id="9" name="Image 9">
            <a:extLst>
              <a:ext uri="{FF2B5EF4-FFF2-40B4-BE49-F238E27FC236}">
                <a16:creationId xmlns:a16="http://schemas.microsoft.com/office/drawing/2014/main" id="{198346F0-B689-45FD-306E-01A7A52C3D0B}"/>
              </a:ext>
            </a:extLst>
          </p:cNvPr>
          <p:cNvPicPr>
            <a:picLocks noChangeAspect="1"/>
          </p:cNvPicPr>
          <p:nvPr/>
        </p:nvPicPr>
        <p:blipFill>
          <a:blip r:embed="rId6"/>
          <a:stretch>
            <a:fillRect/>
          </a:stretch>
        </p:blipFill>
        <p:spPr>
          <a:xfrm>
            <a:off x="400504" y="1967139"/>
            <a:ext cx="1085850" cy="57150"/>
          </a:xfrm>
          <a:prstGeom prst="rect">
            <a:avLst/>
          </a:prstGeom>
        </p:spPr>
      </p:pic>
      <p:grpSp>
        <p:nvGrpSpPr>
          <p:cNvPr id="11" name="Groupe 10">
            <a:extLst>
              <a:ext uri="{FF2B5EF4-FFF2-40B4-BE49-F238E27FC236}">
                <a16:creationId xmlns:a16="http://schemas.microsoft.com/office/drawing/2014/main" id="{4877CC9F-CA89-C7F7-D5D5-542ECADF07D7}"/>
              </a:ext>
            </a:extLst>
          </p:cNvPr>
          <p:cNvGrpSpPr/>
          <p:nvPr/>
        </p:nvGrpSpPr>
        <p:grpSpPr>
          <a:xfrm>
            <a:off x="2847717" y="1967138"/>
            <a:ext cx="2214811" cy="738493"/>
            <a:chOff x="2847717" y="1631495"/>
            <a:chExt cx="2214811" cy="738493"/>
          </a:xfrm>
        </p:grpSpPr>
        <p:sp>
          <p:nvSpPr>
            <p:cNvPr id="129" name="ZoneTexte 128">
              <a:extLst>
                <a:ext uri="{FF2B5EF4-FFF2-40B4-BE49-F238E27FC236}">
                  <a16:creationId xmlns:a16="http://schemas.microsoft.com/office/drawing/2014/main" id="{F20E47D3-59CD-47EE-B668-C6620EE7D3D8}"/>
                </a:ext>
              </a:extLst>
            </p:cNvPr>
            <p:cNvSpPr txBox="1"/>
            <p:nvPr/>
          </p:nvSpPr>
          <p:spPr>
            <a:xfrm>
              <a:off x="2898688" y="1714768"/>
              <a:ext cx="1052984" cy="400110"/>
            </a:xfrm>
            <a:prstGeom prst="rect">
              <a:avLst/>
            </a:prstGeom>
            <a:noFill/>
          </p:spPr>
          <p:txBody>
            <a:bodyPr wrap="square" lIns="91440" tIns="45720" rIns="91440" bIns="45720" anchor="t">
              <a:spAutoFit/>
            </a:bodyPr>
            <a:lstStyle/>
            <a:p>
              <a:r>
                <a:rPr lang="fr-FR" sz="2000" b="1">
                  <a:solidFill>
                    <a:srgbClr val="45A7DE"/>
                  </a:solidFill>
                  <a:latin typeface="Open Sans"/>
                  <a:ea typeface="Open Sans"/>
                  <a:cs typeface="Open Sans"/>
                </a:rPr>
                <a:t>210</a:t>
              </a:r>
            </a:p>
          </p:txBody>
        </p:sp>
        <p:sp>
          <p:nvSpPr>
            <p:cNvPr id="128" name="Titre 2">
              <a:extLst>
                <a:ext uri="{FF2B5EF4-FFF2-40B4-BE49-F238E27FC236}">
                  <a16:creationId xmlns:a16="http://schemas.microsoft.com/office/drawing/2014/main" id="{B146D31D-9ECB-4E1C-8756-4F7D5710998C}"/>
                </a:ext>
              </a:extLst>
            </p:cNvPr>
            <p:cNvSpPr txBox="1">
              <a:spLocks/>
            </p:cNvSpPr>
            <p:nvPr/>
          </p:nvSpPr>
          <p:spPr>
            <a:xfrm>
              <a:off x="2847717" y="2111456"/>
              <a:ext cx="2214811" cy="258532"/>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1200" kern="0">
                  <a:solidFill>
                    <a:srgbClr val="00446B"/>
                  </a:solidFill>
                  <a:latin typeface="Open Sans" panose="020B0606030504020204" pitchFamily="34" charset="0"/>
                  <a:ea typeface="Open Sans" panose="020B0606030504020204" pitchFamily="34" charset="0"/>
                  <a:cs typeface="Open Sans" panose="020B0606030504020204" pitchFamily="34" charset="0"/>
                </a:rPr>
                <a:t>salariés</a:t>
              </a:r>
              <a:r>
                <a:rPr lang="fr-FR" sz="1200" b="1" kern="0">
                  <a:solidFill>
                    <a:srgbClr val="00446B"/>
                  </a:solidFill>
                  <a:latin typeface="Open Sans" panose="020B0606030504020204" pitchFamily="34" charset="0"/>
                  <a:ea typeface="Open Sans" panose="020B0606030504020204" pitchFamily="34" charset="0"/>
                  <a:cs typeface="Open Sans" panose="020B0606030504020204" pitchFamily="34" charset="0"/>
                </a:rPr>
                <a:t> dont 150 juristes</a:t>
              </a:r>
            </a:p>
          </p:txBody>
        </p:sp>
        <p:pic>
          <p:nvPicPr>
            <p:cNvPr id="84" name="Image 9">
              <a:extLst>
                <a:ext uri="{FF2B5EF4-FFF2-40B4-BE49-F238E27FC236}">
                  <a16:creationId xmlns:a16="http://schemas.microsoft.com/office/drawing/2014/main" id="{054D05AD-FD0C-C1B6-D9B6-756FB2F77125}"/>
                </a:ext>
              </a:extLst>
            </p:cNvPr>
            <p:cNvPicPr>
              <a:picLocks noChangeAspect="1"/>
            </p:cNvPicPr>
            <p:nvPr/>
          </p:nvPicPr>
          <p:blipFill>
            <a:blip r:embed="rId6"/>
            <a:stretch>
              <a:fillRect/>
            </a:stretch>
          </p:blipFill>
          <p:spPr>
            <a:xfrm>
              <a:off x="2985860" y="1631495"/>
              <a:ext cx="1085850" cy="57150"/>
            </a:xfrm>
            <a:prstGeom prst="rect">
              <a:avLst/>
            </a:prstGeom>
          </p:spPr>
        </p:pic>
      </p:grpSp>
      <p:grpSp>
        <p:nvGrpSpPr>
          <p:cNvPr id="86" name="Groupe 85">
            <a:extLst>
              <a:ext uri="{FF2B5EF4-FFF2-40B4-BE49-F238E27FC236}">
                <a16:creationId xmlns:a16="http://schemas.microsoft.com/office/drawing/2014/main" id="{7B09CFD4-A8F0-2CCD-CF23-84B3C36B9837}"/>
              </a:ext>
            </a:extLst>
          </p:cNvPr>
          <p:cNvGrpSpPr/>
          <p:nvPr/>
        </p:nvGrpSpPr>
        <p:grpSpPr>
          <a:xfrm>
            <a:off x="5061145" y="1939923"/>
            <a:ext cx="2214811" cy="738493"/>
            <a:chOff x="2847717" y="1631495"/>
            <a:chExt cx="2214811" cy="738493"/>
          </a:xfrm>
        </p:grpSpPr>
        <p:sp>
          <p:nvSpPr>
            <p:cNvPr id="87" name="ZoneTexte 86">
              <a:extLst>
                <a:ext uri="{FF2B5EF4-FFF2-40B4-BE49-F238E27FC236}">
                  <a16:creationId xmlns:a16="http://schemas.microsoft.com/office/drawing/2014/main" id="{11A527DF-ED6D-ACB1-AABC-24AC80B0B2F3}"/>
                </a:ext>
              </a:extLst>
            </p:cNvPr>
            <p:cNvSpPr txBox="1"/>
            <p:nvPr/>
          </p:nvSpPr>
          <p:spPr>
            <a:xfrm>
              <a:off x="2898688" y="1714768"/>
              <a:ext cx="1052984" cy="400110"/>
            </a:xfrm>
            <a:prstGeom prst="rect">
              <a:avLst/>
            </a:prstGeom>
            <a:noFill/>
          </p:spPr>
          <p:txBody>
            <a:bodyPr wrap="square" lIns="91440" tIns="45720" rIns="91440" bIns="45720" anchor="t">
              <a:spAutoFit/>
            </a:bodyPr>
            <a:lstStyle/>
            <a:p>
              <a:r>
                <a:rPr lang="fr-FR" sz="2000" b="1">
                  <a:solidFill>
                    <a:srgbClr val="45A7DE"/>
                  </a:solidFill>
                  <a:latin typeface="Open Sans"/>
                  <a:ea typeface="Open Sans"/>
                  <a:cs typeface="Open Sans"/>
                </a:rPr>
                <a:t>209%</a:t>
              </a:r>
            </a:p>
          </p:txBody>
        </p:sp>
        <p:sp>
          <p:nvSpPr>
            <p:cNvPr id="88" name="Titre 2">
              <a:extLst>
                <a:ext uri="{FF2B5EF4-FFF2-40B4-BE49-F238E27FC236}">
                  <a16:creationId xmlns:a16="http://schemas.microsoft.com/office/drawing/2014/main" id="{EE9623F2-119D-8E2B-404F-09BF7C6B7552}"/>
                </a:ext>
              </a:extLst>
            </p:cNvPr>
            <p:cNvSpPr txBox="1">
              <a:spLocks/>
            </p:cNvSpPr>
            <p:nvPr/>
          </p:nvSpPr>
          <p:spPr>
            <a:xfrm>
              <a:off x="2847717" y="2111456"/>
              <a:ext cx="2214811" cy="258532"/>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000" i="0">
                  <a:solidFill>
                    <a:srgbClr val="858379"/>
                  </a:solidFill>
                </a:defRPr>
              </a:pPr>
              <a:r>
                <a:rPr lang="fr-FR" sz="1200" kern="0">
                  <a:solidFill>
                    <a:srgbClr val="00446B"/>
                  </a:solidFill>
                  <a:latin typeface="Open Sans"/>
                  <a:ea typeface="Open Sans"/>
                  <a:cs typeface="Open Sans"/>
                </a:rPr>
                <a:t>de marge de solvabilité</a:t>
              </a:r>
            </a:p>
          </p:txBody>
        </p:sp>
        <p:pic>
          <p:nvPicPr>
            <p:cNvPr id="89" name="Image 9">
              <a:extLst>
                <a:ext uri="{FF2B5EF4-FFF2-40B4-BE49-F238E27FC236}">
                  <a16:creationId xmlns:a16="http://schemas.microsoft.com/office/drawing/2014/main" id="{9217D90C-C2A4-0ADC-8F8C-A165F599171B}"/>
                </a:ext>
              </a:extLst>
            </p:cNvPr>
            <p:cNvPicPr>
              <a:picLocks noChangeAspect="1"/>
            </p:cNvPicPr>
            <p:nvPr/>
          </p:nvPicPr>
          <p:blipFill>
            <a:blip r:embed="rId6"/>
            <a:stretch>
              <a:fillRect/>
            </a:stretch>
          </p:blipFill>
          <p:spPr>
            <a:xfrm>
              <a:off x="2985860" y="1631495"/>
              <a:ext cx="1085850" cy="57150"/>
            </a:xfrm>
            <a:prstGeom prst="rect">
              <a:avLst/>
            </a:prstGeom>
          </p:spPr>
        </p:pic>
      </p:grpSp>
      <p:grpSp>
        <p:nvGrpSpPr>
          <p:cNvPr id="91" name="Groupe 90">
            <a:extLst>
              <a:ext uri="{FF2B5EF4-FFF2-40B4-BE49-F238E27FC236}">
                <a16:creationId xmlns:a16="http://schemas.microsoft.com/office/drawing/2014/main" id="{15D67F8E-D64F-5ADC-6883-6112094E0269}"/>
              </a:ext>
            </a:extLst>
          </p:cNvPr>
          <p:cNvGrpSpPr/>
          <p:nvPr/>
        </p:nvGrpSpPr>
        <p:grpSpPr>
          <a:xfrm>
            <a:off x="4144930" y="3763280"/>
            <a:ext cx="2214811" cy="738493"/>
            <a:chOff x="2847717" y="1631495"/>
            <a:chExt cx="2214811" cy="738493"/>
          </a:xfrm>
        </p:grpSpPr>
        <p:sp>
          <p:nvSpPr>
            <p:cNvPr id="92" name="ZoneTexte 91">
              <a:extLst>
                <a:ext uri="{FF2B5EF4-FFF2-40B4-BE49-F238E27FC236}">
                  <a16:creationId xmlns:a16="http://schemas.microsoft.com/office/drawing/2014/main" id="{90C31DA1-F197-629C-F13D-6F6E4057B24B}"/>
                </a:ext>
              </a:extLst>
            </p:cNvPr>
            <p:cNvSpPr txBox="1"/>
            <p:nvPr/>
          </p:nvSpPr>
          <p:spPr>
            <a:xfrm>
              <a:off x="2898688" y="1714768"/>
              <a:ext cx="1052984" cy="400110"/>
            </a:xfrm>
            <a:prstGeom prst="rect">
              <a:avLst/>
            </a:prstGeom>
            <a:noFill/>
          </p:spPr>
          <p:txBody>
            <a:bodyPr wrap="square" lIns="91440" tIns="45720" rIns="91440" bIns="45720" anchor="t">
              <a:spAutoFit/>
            </a:bodyPr>
            <a:lstStyle/>
            <a:p>
              <a:r>
                <a:rPr lang="fr-FR" sz="2000" b="1">
                  <a:solidFill>
                    <a:srgbClr val="45A7DE"/>
                  </a:solidFill>
                  <a:latin typeface="Open Sans"/>
                  <a:ea typeface="Open Sans"/>
                  <a:cs typeface="Open Sans"/>
                </a:rPr>
                <a:t>44 000</a:t>
              </a:r>
            </a:p>
          </p:txBody>
        </p:sp>
        <p:sp>
          <p:nvSpPr>
            <p:cNvPr id="93" name="Titre 2">
              <a:extLst>
                <a:ext uri="{FF2B5EF4-FFF2-40B4-BE49-F238E27FC236}">
                  <a16:creationId xmlns:a16="http://schemas.microsoft.com/office/drawing/2014/main" id="{D3C90743-C913-0ED9-7E90-A0D52A2FE818}"/>
                </a:ext>
              </a:extLst>
            </p:cNvPr>
            <p:cNvSpPr txBox="1">
              <a:spLocks/>
            </p:cNvSpPr>
            <p:nvPr/>
          </p:nvSpPr>
          <p:spPr>
            <a:xfrm>
              <a:off x="2847717" y="2111456"/>
              <a:ext cx="2214811" cy="258532"/>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1200" b="1" kern="0">
                  <a:solidFill>
                    <a:srgbClr val="00446B"/>
                  </a:solidFill>
                  <a:latin typeface="Open Sans"/>
                  <a:ea typeface="Open Sans"/>
                  <a:cs typeface="Open Sans"/>
                </a:rPr>
                <a:t>litiges résolus</a:t>
              </a:r>
              <a:r>
                <a:rPr lang="fr-FR" sz="1200" kern="0">
                  <a:solidFill>
                    <a:srgbClr val="00446B"/>
                  </a:solidFill>
                  <a:latin typeface="Open Sans"/>
                  <a:ea typeface="Open Sans"/>
                  <a:cs typeface="Open Sans"/>
                </a:rPr>
                <a:t> par an</a:t>
              </a:r>
              <a:endParaRPr lang="fr-FR" sz="1200" b="1" kern="0">
                <a:solidFill>
                  <a:srgbClr val="00446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4" name="Image 9">
              <a:extLst>
                <a:ext uri="{FF2B5EF4-FFF2-40B4-BE49-F238E27FC236}">
                  <a16:creationId xmlns:a16="http://schemas.microsoft.com/office/drawing/2014/main" id="{376AD063-06BC-3D41-86F8-A53132DCB8CB}"/>
                </a:ext>
              </a:extLst>
            </p:cNvPr>
            <p:cNvPicPr>
              <a:picLocks noChangeAspect="1"/>
            </p:cNvPicPr>
            <p:nvPr/>
          </p:nvPicPr>
          <p:blipFill>
            <a:blip r:embed="rId6"/>
            <a:stretch>
              <a:fillRect/>
            </a:stretch>
          </p:blipFill>
          <p:spPr>
            <a:xfrm>
              <a:off x="2985860" y="1631495"/>
              <a:ext cx="1085850" cy="57150"/>
            </a:xfrm>
            <a:prstGeom prst="rect">
              <a:avLst/>
            </a:prstGeom>
          </p:spPr>
        </p:pic>
      </p:grpSp>
      <p:grpSp>
        <p:nvGrpSpPr>
          <p:cNvPr id="95" name="Groupe 94">
            <a:extLst>
              <a:ext uri="{FF2B5EF4-FFF2-40B4-BE49-F238E27FC236}">
                <a16:creationId xmlns:a16="http://schemas.microsoft.com/office/drawing/2014/main" id="{BF9B5D13-0B11-AE23-25A4-991E64987189}"/>
              </a:ext>
            </a:extLst>
          </p:cNvPr>
          <p:cNvGrpSpPr/>
          <p:nvPr/>
        </p:nvGrpSpPr>
        <p:grpSpPr>
          <a:xfrm>
            <a:off x="788502" y="4770209"/>
            <a:ext cx="2214811" cy="1016463"/>
            <a:chOff x="2847717" y="1631495"/>
            <a:chExt cx="2214811" cy="1016463"/>
          </a:xfrm>
        </p:grpSpPr>
        <p:sp>
          <p:nvSpPr>
            <p:cNvPr id="96" name="ZoneTexte 95">
              <a:extLst>
                <a:ext uri="{FF2B5EF4-FFF2-40B4-BE49-F238E27FC236}">
                  <a16:creationId xmlns:a16="http://schemas.microsoft.com/office/drawing/2014/main" id="{07340BA3-8239-EF27-DE4D-02A26275D7B5}"/>
                </a:ext>
              </a:extLst>
            </p:cNvPr>
            <p:cNvSpPr txBox="1"/>
            <p:nvPr/>
          </p:nvSpPr>
          <p:spPr>
            <a:xfrm>
              <a:off x="2898688" y="1714768"/>
              <a:ext cx="1052984" cy="400110"/>
            </a:xfrm>
            <a:prstGeom prst="rect">
              <a:avLst/>
            </a:prstGeom>
            <a:noFill/>
          </p:spPr>
          <p:txBody>
            <a:bodyPr wrap="square" lIns="91440" tIns="45720" rIns="91440" bIns="45720" anchor="t">
              <a:spAutoFit/>
            </a:bodyPr>
            <a:lstStyle/>
            <a:p>
              <a:r>
                <a:rPr lang="fr-FR" sz="2000" b="1">
                  <a:solidFill>
                    <a:srgbClr val="45A7DE"/>
                  </a:solidFill>
                  <a:latin typeface="Open Sans"/>
                  <a:ea typeface="Open Sans"/>
                  <a:cs typeface="Open Sans"/>
                </a:rPr>
                <a:t>94%</a:t>
              </a:r>
            </a:p>
          </p:txBody>
        </p:sp>
        <p:sp>
          <p:nvSpPr>
            <p:cNvPr id="97" name="Titre 2">
              <a:extLst>
                <a:ext uri="{FF2B5EF4-FFF2-40B4-BE49-F238E27FC236}">
                  <a16:creationId xmlns:a16="http://schemas.microsoft.com/office/drawing/2014/main" id="{9E4C5A02-9039-6080-B62A-8D4143C73A60}"/>
                </a:ext>
              </a:extLst>
            </p:cNvPr>
            <p:cNvSpPr txBox="1">
              <a:spLocks/>
            </p:cNvSpPr>
            <p:nvPr/>
          </p:nvSpPr>
          <p:spPr>
            <a:xfrm>
              <a:off x="2847717" y="2057027"/>
              <a:ext cx="2214811" cy="590931"/>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000" i="0">
                  <a:solidFill>
                    <a:srgbClr val="858379"/>
                  </a:solidFill>
                </a:defRPr>
              </a:pPr>
              <a:r>
                <a:rPr lang="fr-FR" sz="1200" kern="0">
                  <a:solidFill>
                    <a:srgbClr val="00446B"/>
                  </a:solidFill>
                  <a:latin typeface="Open Sans"/>
                  <a:ea typeface="Open Sans"/>
                  <a:cs typeface="Open Sans"/>
                </a:rPr>
                <a:t>Des clients trouvent leur juriste </a:t>
              </a:r>
              <a:r>
                <a:rPr lang="fr-FR" sz="1200" b="1" kern="0">
                  <a:solidFill>
                    <a:srgbClr val="00446B"/>
                  </a:solidFill>
                  <a:latin typeface="Open Sans"/>
                  <a:ea typeface="Open Sans"/>
                  <a:cs typeface="Open Sans"/>
                </a:rPr>
                <a:t>facilement joignable</a:t>
              </a:r>
              <a:r>
                <a:rPr lang="fr-FR" sz="1200" kern="0">
                  <a:solidFill>
                    <a:srgbClr val="00446B"/>
                  </a:solidFill>
                  <a:latin typeface="Open Sans"/>
                  <a:ea typeface="Open Sans"/>
                  <a:cs typeface="Open Sans"/>
                </a:rPr>
                <a:t> </a:t>
              </a:r>
            </a:p>
          </p:txBody>
        </p:sp>
        <p:pic>
          <p:nvPicPr>
            <p:cNvPr id="98" name="Image 9">
              <a:extLst>
                <a:ext uri="{FF2B5EF4-FFF2-40B4-BE49-F238E27FC236}">
                  <a16:creationId xmlns:a16="http://schemas.microsoft.com/office/drawing/2014/main" id="{0D65EF84-B57E-8172-A05B-E413F157AF95}"/>
                </a:ext>
              </a:extLst>
            </p:cNvPr>
            <p:cNvPicPr>
              <a:picLocks noChangeAspect="1"/>
            </p:cNvPicPr>
            <p:nvPr/>
          </p:nvPicPr>
          <p:blipFill>
            <a:blip r:embed="rId6"/>
            <a:stretch>
              <a:fillRect/>
            </a:stretch>
          </p:blipFill>
          <p:spPr>
            <a:xfrm>
              <a:off x="2985860" y="1631495"/>
              <a:ext cx="1085850" cy="57150"/>
            </a:xfrm>
            <a:prstGeom prst="rect">
              <a:avLst/>
            </a:prstGeom>
          </p:spPr>
        </p:pic>
      </p:grpSp>
      <p:grpSp>
        <p:nvGrpSpPr>
          <p:cNvPr id="99" name="Groupe 98">
            <a:extLst>
              <a:ext uri="{FF2B5EF4-FFF2-40B4-BE49-F238E27FC236}">
                <a16:creationId xmlns:a16="http://schemas.microsoft.com/office/drawing/2014/main" id="{64F7F380-945E-ED5C-062F-BA6239FC4450}"/>
              </a:ext>
            </a:extLst>
          </p:cNvPr>
          <p:cNvGrpSpPr/>
          <p:nvPr/>
        </p:nvGrpSpPr>
        <p:grpSpPr>
          <a:xfrm>
            <a:off x="4144932" y="4824637"/>
            <a:ext cx="2378096" cy="904693"/>
            <a:chOff x="2847717" y="1631495"/>
            <a:chExt cx="2378096" cy="904693"/>
          </a:xfrm>
        </p:grpSpPr>
        <p:sp>
          <p:nvSpPr>
            <p:cNvPr id="101" name="ZoneTexte 100">
              <a:extLst>
                <a:ext uri="{FF2B5EF4-FFF2-40B4-BE49-F238E27FC236}">
                  <a16:creationId xmlns:a16="http://schemas.microsoft.com/office/drawing/2014/main" id="{B5E6B6FD-8898-5362-DD50-D39E32E456F8}"/>
                </a:ext>
              </a:extLst>
            </p:cNvPr>
            <p:cNvSpPr txBox="1"/>
            <p:nvPr/>
          </p:nvSpPr>
          <p:spPr>
            <a:xfrm>
              <a:off x="2898688" y="1714768"/>
              <a:ext cx="1052984" cy="400110"/>
            </a:xfrm>
            <a:prstGeom prst="rect">
              <a:avLst/>
            </a:prstGeom>
            <a:noFill/>
          </p:spPr>
          <p:txBody>
            <a:bodyPr wrap="square" lIns="91440" tIns="45720" rIns="91440" bIns="45720" anchor="t">
              <a:spAutoFit/>
            </a:bodyPr>
            <a:lstStyle/>
            <a:p>
              <a:r>
                <a:rPr lang="fr-FR" sz="2000" b="1">
                  <a:solidFill>
                    <a:srgbClr val="45A7DE"/>
                  </a:solidFill>
                  <a:latin typeface="Open Sans"/>
                  <a:ea typeface="Open Sans"/>
                  <a:cs typeface="Open Sans"/>
                </a:rPr>
                <a:t>75%</a:t>
              </a:r>
            </a:p>
          </p:txBody>
        </p:sp>
        <p:sp>
          <p:nvSpPr>
            <p:cNvPr id="102" name="Titre 2">
              <a:extLst>
                <a:ext uri="{FF2B5EF4-FFF2-40B4-BE49-F238E27FC236}">
                  <a16:creationId xmlns:a16="http://schemas.microsoft.com/office/drawing/2014/main" id="{102E6C6A-A612-1880-5B65-125E1592FF6A}"/>
                </a:ext>
              </a:extLst>
            </p:cNvPr>
            <p:cNvSpPr txBox="1">
              <a:spLocks/>
            </p:cNvSpPr>
            <p:nvPr/>
          </p:nvSpPr>
          <p:spPr>
            <a:xfrm>
              <a:off x="2847717" y="2102385"/>
              <a:ext cx="2378096" cy="433803"/>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1200" kern="0">
                  <a:solidFill>
                    <a:srgbClr val="00446B"/>
                  </a:solidFill>
                  <a:latin typeface="Open Sans"/>
                  <a:ea typeface="Open Sans"/>
                  <a:cs typeface="Open Sans"/>
                </a:rPr>
                <a:t>Des litiges sont réglés à l'amiable</a:t>
              </a:r>
              <a:endParaRPr lang="fr-FR" sz="1200" kern="0">
                <a:solidFill>
                  <a:srgbClr val="00446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3" name="Image 9">
              <a:extLst>
                <a:ext uri="{FF2B5EF4-FFF2-40B4-BE49-F238E27FC236}">
                  <a16:creationId xmlns:a16="http://schemas.microsoft.com/office/drawing/2014/main" id="{CF1E588E-8CF1-51FC-E07D-0D840BA89C3D}"/>
                </a:ext>
              </a:extLst>
            </p:cNvPr>
            <p:cNvPicPr>
              <a:picLocks noChangeAspect="1"/>
            </p:cNvPicPr>
            <p:nvPr/>
          </p:nvPicPr>
          <p:blipFill>
            <a:blip r:embed="rId6"/>
            <a:stretch>
              <a:fillRect/>
            </a:stretch>
          </p:blipFill>
          <p:spPr>
            <a:xfrm>
              <a:off x="2985860" y="1631495"/>
              <a:ext cx="1085850" cy="57150"/>
            </a:xfrm>
            <a:prstGeom prst="rect">
              <a:avLst/>
            </a:prstGeom>
          </p:spPr>
        </p:pic>
      </p:grpSp>
      <p:grpSp>
        <p:nvGrpSpPr>
          <p:cNvPr id="104" name="Groupe 103">
            <a:extLst>
              <a:ext uri="{FF2B5EF4-FFF2-40B4-BE49-F238E27FC236}">
                <a16:creationId xmlns:a16="http://schemas.microsoft.com/office/drawing/2014/main" id="{EEE8FEAF-BF37-EBFB-277A-4BFE38765475}"/>
              </a:ext>
            </a:extLst>
          </p:cNvPr>
          <p:cNvGrpSpPr/>
          <p:nvPr/>
        </p:nvGrpSpPr>
        <p:grpSpPr>
          <a:xfrm>
            <a:off x="788502" y="3763281"/>
            <a:ext cx="2486953" cy="738493"/>
            <a:chOff x="2847717" y="1631495"/>
            <a:chExt cx="2214811" cy="738493"/>
          </a:xfrm>
        </p:grpSpPr>
        <p:sp>
          <p:nvSpPr>
            <p:cNvPr id="106" name="ZoneTexte 105">
              <a:extLst>
                <a:ext uri="{FF2B5EF4-FFF2-40B4-BE49-F238E27FC236}">
                  <a16:creationId xmlns:a16="http://schemas.microsoft.com/office/drawing/2014/main" id="{7D6C72A4-A375-0D13-A1EB-9F9B952BBC24}"/>
                </a:ext>
              </a:extLst>
            </p:cNvPr>
            <p:cNvSpPr txBox="1"/>
            <p:nvPr/>
          </p:nvSpPr>
          <p:spPr>
            <a:xfrm>
              <a:off x="2916830" y="1714768"/>
              <a:ext cx="1560984" cy="400110"/>
            </a:xfrm>
            <a:prstGeom prst="rect">
              <a:avLst/>
            </a:prstGeom>
            <a:noFill/>
          </p:spPr>
          <p:txBody>
            <a:bodyPr wrap="square" lIns="91440" tIns="45720" rIns="91440" bIns="45720" anchor="t">
              <a:spAutoFit/>
            </a:bodyPr>
            <a:lstStyle/>
            <a:p>
              <a:r>
                <a:rPr lang="fr-FR" sz="2000" b="1">
                  <a:solidFill>
                    <a:srgbClr val="45A7DE"/>
                  </a:solidFill>
                  <a:latin typeface="Open Sans"/>
                  <a:ea typeface="Open Sans"/>
                  <a:cs typeface="Open Sans"/>
                </a:rPr>
                <a:t>139 000</a:t>
              </a:r>
            </a:p>
          </p:txBody>
        </p:sp>
        <p:sp>
          <p:nvSpPr>
            <p:cNvPr id="107" name="Titre 2">
              <a:extLst>
                <a:ext uri="{FF2B5EF4-FFF2-40B4-BE49-F238E27FC236}">
                  <a16:creationId xmlns:a16="http://schemas.microsoft.com/office/drawing/2014/main" id="{711DE62E-524D-A9C4-AC4C-B4FC948072A5}"/>
                </a:ext>
              </a:extLst>
            </p:cNvPr>
            <p:cNvSpPr txBox="1">
              <a:spLocks/>
            </p:cNvSpPr>
            <p:nvPr/>
          </p:nvSpPr>
          <p:spPr>
            <a:xfrm>
              <a:off x="2847717" y="2111456"/>
              <a:ext cx="2214811" cy="258532"/>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000" i="0">
                  <a:solidFill>
                    <a:srgbClr val="858379"/>
                  </a:solidFill>
                </a:defRPr>
              </a:pPr>
              <a:r>
                <a:rPr lang="fr-FR" sz="1200" b="1" kern="0">
                  <a:solidFill>
                    <a:srgbClr val="00446B"/>
                  </a:solidFill>
                  <a:latin typeface="Open Sans"/>
                  <a:ea typeface="Open Sans"/>
                  <a:cs typeface="Open Sans"/>
                </a:rPr>
                <a:t>Informations juridiques</a:t>
              </a:r>
              <a:r>
                <a:rPr lang="fr-FR" sz="1200" kern="0">
                  <a:solidFill>
                    <a:srgbClr val="00446B"/>
                  </a:solidFill>
                  <a:latin typeface="Open Sans"/>
                  <a:ea typeface="Open Sans"/>
                  <a:cs typeface="Open Sans"/>
                </a:rPr>
                <a:t> par an</a:t>
              </a:r>
              <a:endParaRPr lang="fr-FR"/>
            </a:p>
          </p:txBody>
        </p:sp>
        <p:pic>
          <p:nvPicPr>
            <p:cNvPr id="108" name="Image 9">
              <a:extLst>
                <a:ext uri="{FF2B5EF4-FFF2-40B4-BE49-F238E27FC236}">
                  <a16:creationId xmlns:a16="http://schemas.microsoft.com/office/drawing/2014/main" id="{72E4D0B3-173B-4F4C-BF72-CC77B697B776}"/>
                </a:ext>
              </a:extLst>
            </p:cNvPr>
            <p:cNvPicPr>
              <a:picLocks noChangeAspect="1"/>
            </p:cNvPicPr>
            <p:nvPr/>
          </p:nvPicPr>
          <p:blipFill>
            <a:blip r:embed="rId6"/>
            <a:stretch>
              <a:fillRect/>
            </a:stretch>
          </p:blipFill>
          <p:spPr>
            <a:xfrm>
              <a:off x="2985860" y="1631495"/>
              <a:ext cx="1085850" cy="57150"/>
            </a:xfrm>
            <a:prstGeom prst="rect">
              <a:avLst/>
            </a:prstGeom>
          </p:spPr>
        </p:pic>
      </p:grpSp>
      <p:pic>
        <p:nvPicPr>
          <p:cNvPr id="13" name="Graphique 101">
            <a:extLst>
              <a:ext uri="{FF2B5EF4-FFF2-40B4-BE49-F238E27FC236}">
                <a16:creationId xmlns:a16="http://schemas.microsoft.com/office/drawing/2014/main" id="{1ED581CA-4383-D1AC-DC4C-E06B0814555A}"/>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65513" y="4821947"/>
            <a:ext cx="295883" cy="296498"/>
          </a:xfrm>
          <a:prstGeom prst="rect">
            <a:avLst/>
          </a:prstGeom>
        </p:spPr>
      </p:pic>
      <p:pic>
        <p:nvPicPr>
          <p:cNvPr id="14" name="Graphique 117">
            <a:extLst>
              <a:ext uri="{FF2B5EF4-FFF2-40B4-BE49-F238E27FC236}">
                <a16:creationId xmlns:a16="http://schemas.microsoft.com/office/drawing/2014/main" id="{D55CBFA1-8772-AF89-82DD-74E9B746EDF6}"/>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3535060" y="3798608"/>
            <a:ext cx="493407" cy="409686"/>
          </a:xfrm>
          <a:prstGeom prst="rect">
            <a:avLst/>
          </a:prstGeom>
        </p:spPr>
      </p:pic>
      <p:pic>
        <p:nvPicPr>
          <p:cNvPr id="15" name="Graphique 112">
            <a:extLst>
              <a:ext uri="{FF2B5EF4-FFF2-40B4-BE49-F238E27FC236}">
                <a16:creationId xmlns:a16="http://schemas.microsoft.com/office/drawing/2014/main" id="{75058B61-5902-ED6F-316A-D6F7901FF9CE}"/>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3533044" y="4718242"/>
            <a:ext cx="570411" cy="404149"/>
          </a:xfrm>
          <a:prstGeom prst="rect">
            <a:avLst/>
          </a:prstGeom>
        </p:spPr>
      </p:pic>
      <p:pic>
        <p:nvPicPr>
          <p:cNvPr id="16" name="Graphique 96">
            <a:extLst>
              <a:ext uri="{FF2B5EF4-FFF2-40B4-BE49-F238E27FC236}">
                <a16:creationId xmlns:a16="http://schemas.microsoft.com/office/drawing/2014/main" id="{ED10B055-504A-8528-7912-E0F5035B1983}"/>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500917" y="3759537"/>
            <a:ext cx="222435" cy="479088"/>
          </a:xfrm>
          <a:prstGeom prst="rect">
            <a:avLst/>
          </a:prstGeom>
        </p:spPr>
      </p:pic>
    </p:spTree>
    <p:extLst>
      <p:ext uri="{BB962C8B-B14F-4D97-AF65-F5344CB8AC3E}">
        <p14:creationId xmlns:p14="http://schemas.microsoft.com/office/powerpoint/2010/main" val="220985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500"/>
                                        <p:tgtEl>
                                          <p:spTgt spid="127"/>
                                        </p:tgtEl>
                                      </p:cBhvr>
                                    </p:animEffect>
                                  </p:childTnLst>
                                </p:cTn>
                              </p:par>
                            </p:childTnLst>
                          </p:cTn>
                        </p:par>
                        <p:par>
                          <p:cTn id="11" fill="hold">
                            <p:stCondLst>
                              <p:cond delay="1000"/>
                            </p:stCondLst>
                            <p:childTnLst>
                              <p:par>
                                <p:cTn id="12" presetID="1" presetClass="entr" presetSubtype="0" fill="hold" grpId="2" nodeType="afterEffect">
                                  <p:stCondLst>
                                    <p:cond delay="0"/>
                                  </p:stCondLst>
                                  <p:childTnLst>
                                    <p:set>
                                      <p:cBhvr>
                                        <p:cTn id="13" dur="1" fill="hold">
                                          <p:stCondLst>
                                            <p:cond delay="0"/>
                                          </p:stCondLst>
                                        </p:cTn>
                                        <p:tgtEl>
                                          <p:spTgt spid="12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1000"/>
                                        <p:tgtEl>
                                          <p:spTgt spid="1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500"/>
                                        <p:tgtEl>
                                          <p:spTgt spid="135"/>
                                        </p:tgtEl>
                                      </p:cBhvr>
                                    </p:animEffect>
                                  </p:childTnLst>
                                </p:cTn>
                              </p:par>
                              <p:par>
                                <p:cTn id="20" presetID="6" presetClass="emph" presetSubtype="0" fill="hold" grpId="0" nodeType="withEffect">
                                  <p:stCondLst>
                                    <p:cond delay="0"/>
                                  </p:stCondLst>
                                  <p:childTnLst>
                                    <p:animScale>
                                      <p:cBhvr>
                                        <p:cTn id="21" dur="500" fill="hold"/>
                                        <p:tgtEl>
                                          <p:spTgt spid="124"/>
                                        </p:tgtEl>
                                      </p:cBhvr>
                                      <p:by x="150000" y="150000"/>
                                    </p:animScale>
                                  </p:childTnLst>
                                </p:cTn>
                              </p:par>
                              <p:par>
                                <p:cTn id="22" presetID="10" presetClass="exit" presetSubtype="0" fill="hold" grpId="1" nodeType="withEffect">
                                  <p:stCondLst>
                                    <p:cond delay="250"/>
                                  </p:stCondLst>
                                  <p:childTnLst>
                                    <p:animEffect transition="out" filter="fade">
                                      <p:cBhvr>
                                        <p:cTn id="23" dur="250"/>
                                        <p:tgtEl>
                                          <p:spTgt spid="124"/>
                                        </p:tgtEl>
                                      </p:cBhvr>
                                    </p:animEffect>
                                    <p:set>
                                      <p:cBhvr>
                                        <p:cTn id="24" dur="1" fill="hold">
                                          <p:stCondLst>
                                            <p:cond delay="249"/>
                                          </p:stCondLst>
                                        </p:cTn>
                                        <p:tgtEl>
                                          <p:spTgt spid="124"/>
                                        </p:tgtEl>
                                        <p:attrNameLst>
                                          <p:attrName>style.visibility</p:attrName>
                                        </p:attrNameLst>
                                      </p:cBhvr>
                                      <p:to>
                                        <p:strVal val="hidden"/>
                                      </p:to>
                                    </p:set>
                                  </p:childTnLst>
                                </p:cTn>
                              </p:par>
                              <p:par>
                                <p:cTn id="25" presetID="1" presetClass="entr" presetSubtype="0" fill="hold" grpId="0" nodeType="withEffect">
                                  <p:stCondLst>
                                    <p:cond delay="250"/>
                                  </p:stCondLst>
                                  <p:childTnLst>
                                    <p:set>
                                      <p:cBhvr>
                                        <p:cTn id="26" dur="1" fill="hold">
                                          <p:stCondLst>
                                            <p:cond delay="0"/>
                                          </p:stCondLst>
                                        </p:cTn>
                                        <p:tgtEl>
                                          <p:spTgt spid="120"/>
                                        </p:tgtEl>
                                        <p:attrNameLst>
                                          <p:attrName>style.visibility</p:attrName>
                                        </p:attrNameLst>
                                      </p:cBhvr>
                                      <p:to>
                                        <p:strVal val="visible"/>
                                      </p:to>
                                    </p:set>
                                  </p:childTnLst>
                                </p:cTn>
                              </p:par>
                              <p:par>
                                <p:cTn id="27" presetID="2" presetClass="entr" presetSubtype="2"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additive="base">
                                        <p:cTn id="29" dur="250" fill="hold"/>
                                        <p:tgtEl>
                                          <p:spTgt spid="82"/>
                                        </p:tgtEl>
                                        <p:attrNameLst>
                                          <p:attrName>ppt_x</p:attrName>
                                        </p:attrNameLst>
                                      </p:cBhvr>
                                      <p:tavLst>
                                        <p:tav tm="0">
                                          <p:val>
                                            <p:strVal val="1+#ppt_w/2"/>
                                          </p:val>
                                        </p:tav>
                                        <p:tav tm="100000">
                                          <p:val>
                                            <p:strVal val="#ppt_x"/>
                                          </p:val>
                                        </p:tav>
                                      </p:tavLst>
                                    </p:anim>
                                    <p:anim calcmode="lin" valueType="num">
                                      <p:cBhvr additive="base">
                                        <p:cTn id="30" dur="250" fill="hold"/>
                                        <p:tgtEl>
                                          <p:spTgt spid="82"/>
                                        </p:tgtEl>
                                        <p:attrNameLst>
                                          <p:attrName>ppt_y</p:attrName>
                                        </p:attrNameLst>
                                      </p:cBhvr>
                                      <p:tavLst>
                                        <p:tav tm="0">
                                          <p:val>
                                            <p:strVal val="#ppt_y"/>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42" presetClass="entr" presetSubtype="0" fill="hold" nodeType="with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anim calcmode="lin" valueType="num">
                                      <p:cBhvr>
                                        <p:cTn id="37" dur="250" fill="hold"/>
                                        <p:tgtEl>
                                          <p:spTgt spid="13"/>
                                        </p:tgtEl>
                                        <p:attrNameLst>
                                          <p:attrName>ppt_x</p:attrName>
                                        </p:attrNameLst>
                                      </p:cBhvr>
                                      <p:tavLst>
                                        <p:tav tm="0">
                                          <p:val>
                                            <p:strVal val="#ppt_x"/>
                                          </p:val>
                                        </p:tav>
                                        <p:tav tm="100000">
                                          <p:val>
                                            <p:strVal val="#ppt_x"/>
                                          </p:val>
                                        </p:tav>
                                      </p:tavLst>
                                    </p:anim>
                                    <p:anim calcmode="lin" valueType="num">
                                      <p:cBhvr>
                                        <p:cTn id="38" dur="25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5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50"/>
                                        <p:tgtEl>
                                          <p:spTgt spid="14"/>
                                        </p:tgtEl>
                                      </p:cBhvr>
                                    </p:animEffect>
                                    <p:anim calcmode="lin" valueType="num">
                                      <p:cBhvr>
                                        <p:cTn id="42" dur="250" fill="hold"/>
                                        <p:tgtEl>
                                          <p:spTgt spid="14"/>
                                        </p:tgtEl>
                                        <p:attrNameLst>
                                          <p:attrName>ppt_x</p:attrName>
                                        </p:attrNameLst>
                                      </p:cBhvr>
                                      <p:tavLst>
                                        <p:tav tm="0">
                                          <p:val>
                                            <p:strVal val="#ppt_x"/>
                                          </p:val>
                                        </p:tav>
                                        <p:tav tm="100000">
                                          <p:val>
                                            <p:strVal val="#ppt_x"/>
                                          </p:val>
                                        </p:tav>
                                      </p:tavLst>
                                    </p:anim>
                                    <p:anim calcmode="lin" valueType="num">
                                      <p:cBhvr>
                                        <p:cTn id="43" dur="25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25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50"/>
                                        <p:tgtEl>
                                          <p:spTgt spid="15"/>
                                        </p:tgtEl>
                                      </p:cBhvr>
                                    </p:animEffect>
                                    <p:anim calcmode="lin" valueType="num">
                                      <p:cBhvr>
                                        <p:cTn id="47" dur="250" fill="hold"/>
                                        <p:tgtEl>
                                          <p:spTgt spid="15"/>
                                        </p:tgtEl>
                                        <p:attrNameLst>
                                          <p:attrName>ppt_x</p:attrName>
                                        </p:attrNameLst>
                                      </p:cBhvr>
                                      <p:tavLst>
                                        <p:tav tm="0">
                                          <p:val>
                                            <p:strVal val="#ppt_x"/>
                                          </p:val>
                                        </p:tav>
                                        <p:tav tm="100000">
                                          <p:val>
                                            <p:strVal val="#ppt_x"/>
                                          </p:val>
                                        </p:tav>
                                      </p:tavLst>
                                    </p:anim>
                                    <p:anim calcmode="lin" valueType="num">
                                      <p:cBhvr>
                                        <p:cTn id="48" dur="25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25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50"/>
                                        <p:tgtEl>
                                          <p:spTgt spid="16"/>
                                        </p:tgtEl>
                                      </p:cBhvr>
                                    </p:animEffect>
                                    <p:anim calcmode="lin" valueType="num">
                                      <p:cBhvr>
                                        <p:cTn id="52" dur="250" fill="hold"/>
                                        <p:tgtEl>
                                          <p:spTgt spid="16"/>
                                        </p:tgtEl>
                                        <p:attrNameLst>
                                          <p:attrName>ppt_x</p:attrName>
                                        </p:attrNameLst>
                                      </p:cBhvr>
                                      <p:tavLst>
                                        <p:tav tm="0">
                                          <p:val>
                                            <p:strVal val="#ppt_x"/>
                                          </p:val>
                                        </p:tav>
                                        <p:tav tm="100000">
                                          <p:val>
                                            <p:strVal val="#ppt_x"/>
                                          </p:val>
                                        </p:tav>
                                      </p:tavLst>
                                    </p:anim>
                                    <p:anim calcmode="lin" valueType="num">
                                      <p:cBhvr>
                                        <p:cTn id="53"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20" grpId="0" animBg="1"/>
      <p:bldP spid="124" grpId="0" animBg="1"/>
      <p:bldP spid="124" grpId="1" animBg="1"/>
      <p:bldP spid="124" grpId="2" animBg="1"/>
      <p:bldP spid="127" grpId="0"/>
      <p:bldP spid="134" grpId="0"/>
      <p:bldP spid="135" grpId="0"/>
      <p:bldP spid="1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268195E-E508-064F-B814-607B19BF0930}"/>
              </a:ext>
            </a:extLst>
          </p:cNvPr>
          <p:cNvSpPr>
            <a:spLocks noGrp="1"/>
          </p:cNvSpPr>
          <p:nvPr>
            <p:ph type="title"/>
          </p:nvPr>
        </p:nvSpPr>
        <p:spPr>
          <a:xfrm>
            <a:off x="802443" y="686358"/>
            <a:ext cx="11226676" cy="365125"/>
          </a:xfrm>
          <a:prstGeom prst="rect">
            <a:avLst/>
          </a:prstGeom>
        </p:spPr>
        <p:txBody>
          <a:bodyPr/>
          <a:lstStyle/>
          <a:p>
            <a:r>
              <a:rPr lang="fr-FR">
                <a:solidFill>
                  <a:schemeClr val="accent3"/>
                </a:solidFill>
              </a:rPr>
              <a:t>NOS OFFRES «</a:t>
            </a:r>
            <a:r>
              <a:rPr lang="fr-FR">
                <a:solidFill>
                  <a:schemeClr val="accent3"/>
                </a:solidFill>
                <a:latin typeface="+mn-lt"/>
              </a:rPr>
              <a:t> </a:t>
            </a:r>
            <a:r>
              <a:rPr lang="fr-FR" b="1">
                <a:solidFill>
                  <a:schemeClr val="accent3"/>
                </a:solidFill>
                <a:latin typeface="+mn-lt"/>
              </a:rPr>
              <a:t>SUR-MESURE</a:t>
            </a:r>
            <a:r>
              <a:rPr lang="fr-FR">
                <a:solidFill>
                  <a:schemeClr val="accent3"/>
                </a:solidFill>
                <a:latin typeface="+mn-lt"/>
              </a:rPr>
              <a:t> </a:t>
            </a:r>
            <a:r>
              <a:rPr lang="fr-FR">
                <a:solidFill>
                  <a:schemeClr val="accent3"/>
                </a:solidFill>
              </a:rPr>
              <a:t>» </a:t>
            </a:r>
          </a:p>
        </p:txBody>
      </p:sp>
      <p:sp>
        <p:nvSpPr>
          <p:cNvPr id="6" name="Espace réservé du numéro de diapositive 5">
            <a:extLst>
              <a:ext uri="{FF2B5EF4-FFF2-40B4-BE49-F238E27FC236}">
                <a16:creationId xmlns:a16="http://schemas.microsoft.com/office/drawing/2014/main" id="{F70E38FD-4561-5049-AEDC-6FD03CD94FCB}"/>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14</a:t>
            </a:fld>
            <a:endParaRPr lang="fr-FR"/>
          </a:p>
        </p:txBody>
      </p:sp>
      <p:grpSp>
        <p:nvGrpSpPr>
          <p:cNvPr id="8" name="Groupe 7">
            <a:extLst>
              <a:ext uri="{FF2B5EF4-FFF2-40B4-BE49-F238E27FC236}">
                <a16:creationId xmlns:a16="http://schemas.microsoft.com/office/drawing/2014/main" id="{259532C4-6992-4622-98F5-A15C96564835}"/>
              </a:ext>
            </a:extLst>
          </p:cNvPr>
          <p:cNvGrpSpPr/>
          <p:nvPr/>
        </p:nvGrpSpPr>
        <p:grpSpPr>
          <a:xfrm>
            <a:off x="2298575" y="1297991"/>
            <a:ext cx="3677752" cy="2357389"/>
            <a:chOff x="342358" y="1297991"/>
            <a:chExt cx="3677752" cy="2357389"/>
          </a:xfrm>
        </p:grpSpPr>
        <p:sp>
          <p:nvSpPr>
            <p:cNvPr id="14" name="Rectangle : coins arrondis 13">
              <a:extLst>
                <a:ext uri="{FF2B5EF4-FFF2-40B4-BE49-F238E27FC236}">
                  <a16:creationId xmlns:a16="http://schemas.microsoft.com/office/drawing/2014/main" id="{ED9D0018-E0D2-44FE-B2CD-784224E7A000}"/>
                </a:ext>
              </a:extLst>
            </p:cNvPr>
            <p:cNvSpPr/>
            <p:nvPr/>
          </p:nvSpPr>
          <p:spPr>
            <a:xfrm>
              <a:off x="347078" y="1297991"/>
              <a:ext cx="3673032" cy="2346907"/>
            </a:xfrm>
            <a:prstGeom prst="round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5" name="Rectangle : coins arrondis 14">
              <a:extLst>
                <a:ext uri="{FF2B5EF4-FFF2-40B4-BE49-F238E27FC236}">
                  <a16:creationId xmlns:a16="http://schemas.microsoft.com/office/drawing/2014/main" id="{588552AE-FDC5-4FFA-B478-9327DD3E4D44}"/>
                </a:ext>
              </a:extLst>
            </p:cNvPr>
            <p:cNvSpPr/>
            <p:nvPr/>
          </p:nvSpPr>
          <p:spPr>
            <a:xfrm>
              <a:off x="347078" y="1308473"/>
              <a:ext cx="3673032" cy="2346907"/>
            </a:xfrm>
            <a:prstGeom prst="roundRect">
              <a:avLst/>
            </a:prstGeom>
            <a:gradFill flip="none" rotWithShape="1">
              <a:gsLst>
                <a:gs pos="100000">
                  <a:schemeClr val="tx1">
                    <a:alpha val="67000"/>
                  </a:schemeClr>
                </a:gs>
                <a:gs pos="54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1" name="ZoneTexte 50">
              <a:extLst>
                <a:ext uri="{FF2B5EF4-FFF2-40B4-BE49-F238E27FC236}">
                  <a16:creationId xmlns:a16="http://schemas.microsoft.com/office/drawing/2014/main" id="{26831A27-225F-4F48-A3ED-FA9CC0BB7506}"/>
                </a:ext>
              </a:extLst>
            </p:cNvPr>
            <p:cNvSpPr txBox="1"/>
            <p:nvPr/>
          </p:nvSpPr>
          <p:spPr>
            <a:xfrm>
              <a:off x="342358" y="3208324"/>
              <a:ext cx="3672000" cy="323165"/>
            </a:xfrm>
            <a:prstGeom prst="rect">
              <a:avLst/>
            </a:prstGeom>
            <a:noFill/>
            <a:ln>
              <a:noFill/>
            </a:ln>
          </p:spPr>
          <p:txBody>
            <a:bodyPr wrap="square" rtlCol="0">
              <a:spAutoFit/>
            </a:bodyPr>
            <a:lstStyle/>
            <a:p>
              <a:pPr algn="ctr"/>
              <a:r>
                <a:rPr lang="fr-FR" sz="1500" b="1">
                  <a:solidFill>
                    <a:schemeClr val="bg1"/>
                  </a:solidFill>
                  <a:latin typeface="Open Sans" panose="020B0606030504020204" pitchFamily="34" charset="0"/>
                  <a:ea typeface="Open Sans" panose="020B0606030504020204" pitchFamily="34" charset="0"/>
                  <a:cs typeface="Open Sans" panose="020B0606030504020204" pitchFamily="34" charset="0"/>
                </a:rPr>
                <a:t>Fédérations professionnelles</a:t>
              </a:r>
            </a:p>
          </p:txBody>
        </p:sp>
      </p:grpSp>
      <p:grpSp>
        <p:nvGrpSpPr>
          <p:cNvPr id="11" name="Groupe 10">
            <a:extLst>
              <a:ext uri="{FF2B5EF4-FFF2-40B4-BE49-F238E27FC236}">
                <a16:creationId xmlns:a16="http://schemas.microsoft.com/office/drawing/2014/main" id="{F49DA0AB-1177-4856-8464-A1DB14126A24}"/>
              </a:ext>
            </a:extLst>
          </p:cNvPr>
          <p:cNvGrpSpPr/>
          <p:nvPr/>
        </p:nvGrpSpPr>
        <p:grpSpPr>
          <a:xfrm>
            <a:off x="6240441" y="1274732"/>
            <a:ext cx="3675617" cy="2346909"/>
            <a:chOff x="4284224" y="1274732"/>
            <a:chExt cx="3675617" cy="2346909"/>
          </a:xfrm>
        </p:grpSpPr>
        <p:sp>
          <p:nvSpPr>
            <p:cNvPr id="26" name="Rectangle : coins arrondis 25">
              <a:extLst>
                <a:ext uri="{FF2B5EF4-FFF2-40B4-BE49-F238E27FC236}">
                  <a16:creationId xmlns:a16="http://schemas.microsoft.com/office/drawing/2014/main" id="{05C75686-D362-4E1A-AFEA-2A9BA13AF8FC}"/>
                </a:ext>
              </a:extLst>
            </p:cNvPr>
            <p:cNvSpPr/>
            <p:nvPr/>
          </p:nvSpPr>
          <p:spPr>
            <a:xfrm>
              <a:off x="4286809" y="1274734"/>
              <a:ext cx="3673032" cy="2346907"/>
            </a:xfrm>
            <a:prstGeom prst="roundRect">
              <a:avLst/>
            </a:prstGeom>
            <a:blipFill dpi="0" rotWithShape="1">
              <a:blip r:embed="rId4" cstate="hqprint">
                <a:extLst>
                  <a:ext uri="{28A0092B-C50C-407E-A947-70E740481C1C}">
                    <a14:useLocalDpi xmlns:a14="http://schemas.microsoft.com/office/drawing/2010/main"/>
                  </a:ext>
                </a:extLst>
              </a:blip>
              <a:srcRect/>
              <a:stretch>
                <a:fillRect r="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 name="Rectangle : coins arrondis 31">
              <a:extLst>
                <a:ext uri="{FF2B5EF4-FFF2-40B4-BE49-F238E27FC236}">
                  <a16:creationId xmlns:a16="http://schemas.microsoft.com/office/drawing/2014/main" id="{C490BDDD-E527-49EA-ACA5-B9193EBAAD9F}"/>
                </a:ext>
              </a:extLst>
            </p:cNvPr>
            <p:cNvSpPr/>
            <p:nvPr/>
          </p:nvSpPr>
          <p:spPr>
            <a:xfrm>
              <a:off x="4286809" y="1274732"/>
              <a:ext cx="3673032" cy="2346907"/>
            </a:xfrm>
            <a:prstGeom prst="roundRect">
              <a:avLst/>
            </a:prstGeom>
            <a:gradFill flip="none" rotWithShape="1">
              <a:gsLst>
                <a:gs pos="100000">
                  <a:schemeClr val="tx1">
                    <a:alpha val="67000"/>
                  </a:schemeClr>
                </a:gs>
                <a:gs pos="54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 name="ZoneTexte 16">
              <a:extLst>
                <a:ext uri="{FF2B5EF4-FFF2-40B4-BE49-F238E27FC236}">
                  <a16:creationId xmlns:a16="http://schemas.microsoft.com/office/drawing/2014/main" id="{06F12C81-EF09-491A-B961-C3200C549D31}"/>
                </a:ext>
              </a:extLst>
            </p:cNvPr>
            <p:cNvSpPr txBox="1"/>
            <p:nvPr/>
          </p:nvSpPr>
          <p:spPr>
            <a:xfrm>
              <a:off x="4284224" y="3206453"/>
              <a:ext cx="3672000" cy="323165"/>
            </a:xfrm>
            <a:prstGeom prst="rect">
              <a:avLst/>
            </a:prstGeom>
            <a:noFill/>
            <a:ln>
              <a:noFill/>
            </a:ln>
          </p:spPr>
          <p:txBody>
            <a:bodyPr wrap="square" rtlCol="0">
              <a:spAutoFit/>
            </a:bodyPr>
            <a:lstStyle/>
            <a:p>
              <a:pPr algn="ctr"/>
              <a:r>
                <a:rPr lang="fr-FR" sz="1500" b="1">
                  <a:solidFill>
                    <a:schemeClr val="bg1"/>
                  </a:solidFill>
                  <a:latin typeface="Open Sans" panose="020B0606030504020204" pitchFamily="34" charset="0"/>
                  <a:ea typeface="Open Sans" panose="020B0606030504020204" pitchFamily="34" charset="0"/>
                  <a:cs typeface="Open Sans" panose="020B0606030504020204" pitchFamily="34" charset="0"/>
                </a:rPr>
                <a:t>Syndicats professionnels</a:t>
              </a:r>
            </a:p>
          </p:txBody>
        </p:sp>
      </p:grpSp>
      <p:grpSp>
        <p:nvGrpSpPr>
          <p:cNvPr id="9" name="Groupe 8">
            <a:extLst>
              <a:ext uri="{FF2B5EF4-FFF2-40B4-BE49-F238E27FC236}">
                <a16:creationId xmlns:a16="http://schemas.microsoft.com/office/drawing/2014/main" id="{FBCAE02C-2DB8-4324-8A8F-C3B86D0EAABC}"/>
              </a:ext>
            </a:extLst>
          </p:cNvPr>
          <p:cNvGrpSpPr/>
          <p:nvPr/>
        </p:nvGrpSpPr>
        <p:grpSpPr>
          <a:xfrm>
            <a:off x="2292901" y="3864803"/>
            <a:ext cx="3683426" cy="2346907"/>
            <a:chOff x="336684" y="3864803"/>
            <a:chExt cx="3683426" cy="2346907"/>
          </a:xfrm>
        </p:grpSpPr>
        <p:sp>
          <p:nvSpPr>
            <p:cNvPr id="21" name="Rectangle : coins arrondis 20">
              <a:extLst>
                <a:ext uri="{FF2B5EF4-FFF2-40B4-BE49-F238E27FC236}">
                  <a16:creationId xmlns:a16="http://schemas.microsoft.com/office/drawing/2014/main" id="{E090D023-2F69-4C4F-839C-09D1D0A577DB}"/>
                </a:ext>
              </a:extLst>
            </p:cNvPr>
            <p:cNvSpPr/>
            <p:nvPr/>
          </p:nvSpPr>
          <p:spPr>
            <a:xfrm>
              <a:off x="347078" y="3864803"/>
              <a:ext cx="3673032" cy="2346907"/>
            </a:xfrm>
            <a:prstGeom prst="roundRect">
              <a:avLst/>
            </a:prstGeom>
            <a:blipFill dpi="0" rotWithShape="1">
              <a:blip r:embed="rId5"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2" name="Rectangle : coins arrondis 21">
              <a:extLst>
                <a:ext uri="{FF2B5EF4-FFF2-40B4-BE49-F238E27FC236}">
                  <a16:creationId xmlns:a16="http://schemas.microsoft.com/office/drawing/2014/main" id="{A2F63E5E-9FE8-4DDD-A404-2BCD7D4A4049}"/>
                </a:ext>
              </a:extLst>
            </p:cNvPr>
            <p:cNvSpPr/>
            <p:nvPr/>
          </p:nvSpPr>
          <p:spPr>
            <a:xfrm>
              <a:off x="347078" y="3864803"/>
              <a:ext cx="3673032" cy="2346907"/>
            </a:xfrm>
            <a:prstGeom prst="roundRect">
              <a:avLst/>
            </a:prstGeom>
            <a:gradFill flip="none" rotWithShape="1">
              <a:gsLst>
                <a:gs pos="100000">
                  <a:schemeClr val="tx1">
                    <a:alpha val="67000"/>
                  </a:schemeClr>
                </a:gs>
                <a:gs pos="54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0" name="ZoneTexte 59">
              <a:extLst>
                <a:ext uri="{FF2B5EF4-FFF2-40B4-BE49-F238E27FC236}">
                  <a16:creationId xmlns:a16="http://schemas.microsoft.com/office/drawing/2014/main" id="{D0CA571A-00E2-40CB-8F2D-DD9B24E3DFF3}"/>
                </a:ext>
              </a:extLst>
            </p:cNvPr>
            <p:cNvSpPr txBox="1"/>
            <p:nvPr/>
          </p:nvSpPr>
          <p:spPr>
            <a:xfrm>
              <a:off x="336684" y="5788039"/>
              <a:ext cx="3672000" cy="323165"/>
            </a:xfrm>
            <a:prstGeom prst="rect">
              <a:avLst/>
            </a:prstGeom>
            <a:noFill/>
            <a:ln>
              <a:noFill/>
            </a:ln>
          </p:spPr>
          <p:txBody>
            <a:bodyPr wrap="square" rtlCol="0">
              <a:spAutoFit/>
            </a:bodyPr>
            <a:lstStyle/>
            <a:p>
              <a:pPr algn="ctr"/>
              <a:r>
                <a:rPr lang="fr-FR" sz="1500" b="1">
                  <a:solidFill>
                    <a:schemeClr val="bg1"/>
                  </a:solidFill>
                  <a:latin typeface="Open Sans" panose="020B0606030504020204" pitchFamily="34" charset="0"/>
                  <a:ea typeface="Open Sans" panose="020B0606030504020204" pitchFamily="34" charset="0"/>
                  <a:cs typeface="Open Sans" panose="020B0606030504020204" pitchFamily="34" charset="0"/>
                </a:rPr>
                <a:t>Groupements</a:t>
              </a:r>
            </a:p>
          </p:txBody>
        </p:sp>
      </p:grpSp>
      <p:grpSp>
        <p:nvGrpSpPr>
          <p:cNvPr id="10" name="Groupe 9">
            <a:extLst>
              <a:ext uri="{FF2B5EF4-FFF2-40B4-BE49-F238E27FC236}">
                <a16:creationId xmlns:a16="http://schemas.microsoft.com/office/drawing/2014/main" id="{A335ABBF-FED1-4BFC-AFCE-29745E42E14B}"/>
              </a:ext>
            </a:extLst>
          </p:cNvPr>
          <p:cNvGrpSpPr/>
          <p:nvPr/>
        </p:nvGrpSpPr>
        <p:grpSpPr>
          <a:xfrm>
            <a:off x="6234767" y="3864803"/>
            <a:ext cx="3681291" cy="2346907"/>
            <a:chOff x="4278550" y="3864803"/>
            <a:chExt cx="3681291" cy="2346907"/>
          </a:xfrm>
        </p:grpSpPr>
        <p:sp>
          <p:nvSpPr>
            <p:cNvPr id="36" name="Rectangle : coins arrondis 35">
              <a:extLst>
                <a:ext uri="{FF2B5EF4-FFF2-40B4-BE49-F238E27FC236}">
                  <a16:creationId xmlns:a16="http://schemas.microsoft.com/office/drawing/2014/main" id="{FD69F6CC-F65B-4BFE-9798-46FEE56FEA1E}"/>
                </a:ext>
              </a:extLst>
            </p:cNvPr>
            <p:cNvSpPr/>
            <p:nvPr/>
          </p:nvSpPr>
          <p:spPr>
            <a:xfrm>
              <a:off x="4286809" y="3864803"/>
              <a:ext cx="3673032" cy="2346907"/>
            </a:xfrm>
            <a:prstGeom prst="roundRect">
              <a:avLst/>
            </a:prstGeom>
            <a:blipFill dpi="0" rotWithShape="1">
              <a:blip r:embed="rId6"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7" name="Rectangle : coins arrondis 36">
              <a:extLst>
                <a:ext uri="{FF2B5EF4-FFF2-40B4-BE49-F238E27FC236}">
                  <a16:creationId xmlns:a16="http://schemas.microsoft.com/office/drawing/2014/main" id="{303025EC-AE34-41D0-8F97-383637AD9468}"/>
                </a:ext>
              </a:extLst>
            </p:cNvPr>
            <p:cNvSpPr/>
            <p:nvPr/>
          </p:nvSpPr>
          <p:spPr>
            <a:xfrm>
              <a:off x="4286809" y="3864803"/>
              <a:ext cx="3673032" cy="2346907"/>
            </a:xfrm>
            <a:prstGeom prst="roundRect">
              <a:avLst/>
            </a:prstGeom>
            <a:gradFill flip="none" rotWithShape="1">
              <a:gsLst>
                <a:gs pos="100000">
                  <a:schemeClr val="tx1">
                    <a:alpha val="67000"/>
                  </a:schemeClr>
                </a:gs>
                <a:gs pos="54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 name="ZoneTexte 62">
              <a:extLst>
                <a:ext uri="{FF2B5EF4-FFF2-40B4-BE49-F238E27FC236}">
                  <a16:creationId xmlns:a16="http://schemas.microsoft.com/office/drawing/2014/main" id="{22B462E9-8B76-4E0B-90A3-8C3A06FB2823}"/>
                </a:ext>
              </a:extLst>
            </p:cNvPr>
            <p:cNvSpPr txBox="1"/>
            <p:nvPr/>
          </p:nvSpPr>
          <p:spPr>
            <a:xfrm>
              <a:off x="4278550" y="5786168"/>
              <a:ext cx="3672000" cy="323165"/>
            </a:xfrm>
            <a:prstGeom prst="rect">
              <a:avLst/>
            </a:prstGeom>
            <a:noFill/>
            <a:ln>
              <a:noFill/>
            </a:ln>
          </p:spPr>
          <p:txBody>
            <a:bodyPr wrap="square" rtlCol="0">
              <a:spAutoFit/>
            </a:bodyPr>
            <a:lstStyle/>
            <a:p>
              <a:pPr algn="ctr"/>
              <a:r>
                <a:rPr lang="fr-FR" sz="1500" b="1">
                  <a:solidFill>
                    <a:schemeClr val="bg1"/>
                  </a:solidFill>
                  <a:latin typeface="Open Sans" panose="020B0606030504020204" pitchFamily="34" charset="0"/>
                  <a:ea typeface="Open Sans" panose="020B0606030504020204" pitchFamily="34" charset="0"/>
                  <a:cs typeface="Open Sans" panose="020B0606030504020204" pitchFamily="34" charset="0"/>
                </a:rPr>
                <a:t>Marchés de niche</a:t>
              </a:r>
            </a:p>
          </p:txBody>
        </p:sp>
      </p:grpSp>
    </p:spTree>
    <p:extLst>
      <p:ext uri="{BB962C8B-B14F-4D97-AF65-F5344CB8AC3E}">
        <p14:creationId xmlns:p14="http://schemas.microsoft.com/office/powerpoint/2010/main" val="423988062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8"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ppt_x</p:attrName>
                                        </p:attrNameLst>
                                      </p:cBhvr>
                                      <p:tavLst>
                                        <p:tav tm="0">
                                          <p:val>
                                            <p:strVal val="#ppt_x-#ppt_w*1.125000"/>
                                          </p:val>
                                        </p:tav>
                                        <p:tav tm="100000">
                                          <p:val>
                                            <p:strVal val="#ppt_x"/>
                                          </p:val>
                                        </p:tav>
                                      </p:tavLst>
                                    </p:anim>
                                    <p:animEffect transition="in" filter="wipe(right)">
                                      <p:cBhvr>
                                        <p:cTn id="16" dur="500"/>
                                        <p:tgtEl>
                                          <p:spTgt spid="9"/>
                                        </p:tgtEl>
                                      </p:cBhvr>
                                    </p:animEffect>
                                  </p:childTnLst>
                                </p:cTn>
                              </p:par>
                              <p:par>
                                <p:cTn id="17" presetID="12" presetClass="entr" presetSubtype="1" fill="hold" nodeType="withEffect">
                                  <p:stCondLst>
                                    <p:cond delay="7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107920-DFD1-4A91-B553-8B3D83DE5B43}"/>
              </a:ext>
            </a:extLst>
          </p:cNvPr>
          <p:cNvSpPr>
            <a:spLocks noGrp="1"/>
          </p:cNvSpPr>
          <p:nvPr>
            <p:ph type="title"/>
          </p:nvPr>
        </p:nvSpPr>
        <p:spPr/>
        <p:txBody>
          <a:bodyPr/>
          <a:lstStyle/>
          <a:p>
            <a:r>
              <a:rPr lang="fr-FR"/>
              <a:t>NOS </a:t>
            </a:r>
            <a:r>
              <a:rPr lang="fr-FR" b="1">
                <a:latin typeface="+mn-lt"/>
              </a:rPr>
              <a:t>NOUVEAUTÉS</a:t>
            </a:r>
          </a:p>
        </p:txBody>
      </p:sp>
      <p:pic>
        <p:nvPicPr>
          <p:cNvPr id="6" name="Image 5" descr="Une image contenant texte, clipart&#10;&#10;Description générée automatiquement">
            <a:extLst>
              <a:ext uri="{FF2B5EF4-FFF2-40B4-BE49-F238E27FC236}">
                <a16:creationId xmlns:a16="http://schemas.microsoft.com/office/drawing/2014/main" id="{E71185F2-1AD3-431B-958A-13FEB36D942E}"/>
              </a:ext>
            </a:extLst>
          </p:cNvPr>
          <p:cNvPicPr>
            <a:picLocks noChangeAspect="1"/>
          </p:cNvPicPr>
          <p:nvPr/>
        </p:nvPicPr>
        <p:blipFill>
          <a:blip r:embed="rId2"/>
          <a:stretch>
            <a:fillRect/>
          </a:stretch>
        </p:blipFill>
        <p:spPr>
          <a:xfrm>
            <a:off x="7366001" y="609734"/>
            <a:ext cx="4346959" cy="2049281"/>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FC0DA34-CEC5-4980-8FEB-FC64B7F2E00E}"/>
              </a:ext>
            </a:extLst>
          </p:cNvPr>
          <p:cNvPicPr>
            <a:picLocks noChangeAspect="1"/>
          </p:cNvPicPr>
          <p:nvPr/>
        </p:nvPicPr>
        <p:blipFill rotWithShape="1">
          <a:blip r:embed="rId3"/>
          <a:stretch/>
        </p:blipFill>
        <p:spPr>
          <a:xfrm>
            <a:off x="342813" y="1281196"/>
            <a:ext cx="6737359" cy="3022765"/>
          </a:xfrm>
          <a:prstGeom prst="rect">
            <a:avLst/>
          </a:prstGeom>
          <a:ln w="19050" cap="sq">
            <a:solidFill>
              <a:schemeClr val="accent1"/>
            </a:solidFill>
            <a:bevel/>
          </a:ln>
        </p:spPr>
      </p:pic>
      <p:sp>
        <p:nvSpPr>
          <p:cNvPr id="10" name="ZoneTexte 9">
            <a:extLst>
              <a:ext uri="{FF2B5EF4-FFF2-40B4-BE49-F238E27FC236}">
                <a16:creationId xmlns:a16="http://schemas.microsoft.com/office/drawing/2014/main" id="{40746648-4C5C-4DE9-8E9A-BBE9D6C1DF3F}"/>
              </a:ext>
            </a:extLst>
          </p:cNvPr>
          <p:cNvSpPr txBox="1"/>
          <p:nvPr/>
        </p:nvSpPr>
        <p:spPr>
          <a:xfrm>
            <a:off x="334963" y="4303961"/>
            <a:ext cx="6754500" cy="1770567"/>
          </a:xfrm>
          <a:prstGeom prst="rect">
            <a:avLst/>
          </a:prstGeom>
          <a:solidFill>
            <a:schemeClr val="accent1"/>
          </a:solidFill>
          <a:ln w="19050" cap="sq">
            <a:solidFill>
              <a:schemeClr val="accent1"/>
            </a:solidFill>
            <a:bevel/>
          </a:ln>
        </p:spPr>
        <p:txBody>
          <a:bodyPr wrap="square" lIns="180000" tIns="180000" rIns="180000" bIns="180000">
            <a:spAutoFit/>
          </a:bodyPr>
          <a:lstStyle/>
          <a:p>
            <a:pPr algn="l">
              <a:lnSpc>
                <a:spcPct val="85000"/>
              </a:lnSpc>
              <a:spcBef>
                <a:spcPts val="400"/>
              </a:spcBef>
              <a:spcAft>
                <a:spcPts val="400"/>
              </a:spcAft>
            </a:pPr>
            <a:r>
              <a:rPr lang="fr-FR" sz="1200" b="1" kern="0" dirty="0">
                <a:solidFill>
                  <a:schemeClr val="bg1"/>
                </a:solidFill>
                <a:ea typeface="Open Sans SemiBold" panose="020B0706030804020204" pitchFamily="34" charset="0"/>
                <a:cs typeface="Open Sans SemiBold" panose="020B0706030804020204" pitchFamily="34" charset="0"/>
              </a:rPr>
              <a:t>Accessible 24h/24 et 7j/7, le service d’information juridique en liberté, @del,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met à disposition de nos partenaires et de leurs assurés :</a:t>
            </a:r>
          </a:p>
          <a:p>
            <a:pPr marL="177800" indent="-177800" algn="l">
              <a:lnSpc>
                <a:spcPct val="85000"/>
              </a:lnSpc>
              <a:spcBef>
                <a:spcPts val="400"/>
              </a:spcBef>
              <a:spcAft>
                <a:spcPts val="400"/>
              </a:spcAft>
              <a:buFont typeface="Arial" panose="020B0604020202020204" pitchFamily="34" charset="0"/>
              <a:buChar char="•"/>
            </a:pPr>
            <a:r>
              <a:rPr lang="fr-FR" sz="1200" kern="0" dirty="0">
                <a:solidFill>
                  <a:schemeClr val="bg1"/>
                </a:solidFill>
                <a:ea typeface="Open Sans SemiBold" panose="020B0706030804020204" pitchFamily="34" charset="0"/>
                <a:cs typeface="Open Sans SemiBold" panose="020B0706030804020204" pitchFamily="34" charset="0"/>
              </a:rPr>
              <a:t>+  de 1000 fiches juridiques dans les domaines du droit </a:t>
            </a:r>
          </a:p>
          <a:p>
            <a:pPr marL="177800" indent="-177800" algn="l">
              <a:lnSpc>
                <a:spcPct val="85000"/>
              </a:lnSpc>
              <a:spcBef>
                <a:spcPts val="400"/>
              </a:spcBef>
              <a:spcAft>
                <a:spcPts val="400"/>
              </a:spcAft>
              <a:buFont typeface="Arial" panose="020B0604020202020204" pitchFamily="34" charset="0"/>
              <a:buChar char="•"/>
            </a:pPr>
            <a:r>
              <a:rPr lang="fr-FR" sz="1200" kern="0" dirty="0">
                <a:solidFill>
                  <a:schemeClr val="bg1"/>
                </a:solidFill>
                <a:ea typeface="Open Sans SemiBold" panose="020B0706030804020204" pitchFamily="34" charset="0"/>
                <a:cs typeface="Open Sans SemiBold" panose="020B0706030804020204" pitchFamily="34" charset="0"/>
              </a:rPr>
              <a:t>150 modèles de courriers types pour assister les assurés dans leurs démarches.</a:t>
            </a:r>
          </a:p>
          <a:p>
            <a:pPr marL="177800" indent="-177800" algn="l">
              <a:lnSpc>
                <a:spcPct val="85000"/>
              </a:lnSpc>
              <a:spcBef>
                <a:spcPts val="400"/>
              </a:spcBef>
              <a:spcAft>
                <a:spcPts val="400"/>
              </a:spcAft>
              <a:buFont typeface="Arial" panose="020B0604020202020204" pitchFamily="34" charset="0"/>
              <a:buChar char="•"/>
            </a:pPr>
            <a:r>
              <a:rPr lang="fr-FR" sz="1200" kern="0" dirty="0">
                <a:solidFill>
                  <a:schemeClr val="bg1"/>
                </a:solidFill>
                <a:ea typeface="Open Sans SemiBold" panose="020B0706030804020204" pitchFamily="34" charset="0"/>
                <a:cs typeface="Open Sans SemiBold" panose="020B0706030804020204" pitchFamily="34" charset="0"/>
              </a:rPr>
              <a:t>150 démarches en ligne permettant aux assurés de créer un courrier sur-mesure, automatisé, pour répondre à leur problématique juridique avec prise en charge </a:t>
            </a:r>
            <a:br>
              <a:rPr lang="fr-FR" sz="1200" kern="0" dirty="0">
                <a:solidFill>
                  <a:schemeClr val="bg1"/>
                </a:solidFill>
                <a:ea typeface="Open Sans SemiBold" panose="020B0706030804020204" pitchFamily="34" charset="0"/>
                <a:cs typeface="Open Sans SemiBold" panose="020B0706030804020204" pitchFamily="34" charset="0"/>
              </a:rPr>
            </a:br>
            <a:r>
              <a:rPr lang="fr-FR" sz="1200" kern="0" dirty="0">
                <a:solidFill>
                  <a:schemeClr val="bg1"/>
                </a:solidFill>
                <a:ea typeface="Open Sans SemiBold" panose="020B0706030804020204" pitchFamily="34" charset="0"/>
                <a:cs typeface="Open Sans SemiBold" panose="020B0706030804020204" pitchFamily="34" charset="0"/>
              </a:rPr>
              <a:t>de l’envoi du courrier par CFDP.</a:t>
            </a:r>
          </a:p>
        </p:txBody>
      </p:sp>
      <p:sp>
        <p:nvSpPr>
          <p:cNvPr id="12" name="ZoneTexte 11">
            <a:extLst>
              <a:ext uri="{FF2B5EF4-FFF2-40B4-BE49-F238E27FC236}">
                <a16:creationId xmlns:a16="http://schemas.microsoft.com/office/drawing/2014/main" id="{83CAA7B1-055B-467A-A606-85031FA559E9}"/>
              </a:ext>
            </a:extLst>
          </p:cNvPr>
          <p:cNvSpPr txBox="1"/>
          <p:nvPr/>
        </p:nvSpPr>
        <p:spPr>
          <a:xfrm>
            <a:off x="7812122" y="2259802"/>
            <a:ext cx="3441700" cy="1840843"/>
          </a:xfrm>
          <a:prstGeom prst="rect">
            <a:avLst/>
          </a:prstGeom>
          <a:solidFill>
            <a:srgbClr val="9D013D"/>
          </a:solidFill>
        </p:spPr>
        <p:txBody>
          <a:bodyPr wrap="square" lIns="180000" tIns="180000" rIns="180000" bIns="180000">
            <a:spAutoFit/>
          </a:bodyPr>
          <a:lstStyle/>
          <a:p>
            <a:pPr algn="l"/>
            <a:r>
              <a:rPr lang="fr-FR" sz="1200" kern="0">
                <a:solidFill>
                  <a:schemeClr val="bg1"/>
                </a:solidFill>
                <a:ea typeface="Open Sans SemiBold" panose="020B0706030804020204" pitchFamily="34" charset="0"/>
                <a:cs typeface="Open Sans SemiBold" panose="020B0706030804020204" pitchFamily="34" charset="0"/>
              </a:rPr>
              <a:t>Intégré dans nos processus de règlement amiable des litiges, </a:t>
            </a:r>
            <a:r>
              <a:rPr lang="fr-FR" sz="1200" b="1" kern="0">
                <a:solidFill>
                  <a:schemeClr val="bg1"/>
                </a:solidFill>
                <a:ea typeface="Open Sans SemiBold" panose="020B0706030804020204" pitchFamily="34" charset="0"/>
                <a:cs typeface="Open Sans SemiBold" panose="020B0706030804020204" pitchFamily="34" charset="0"/>
              </a:rPr>
              <a:t>MONUMA, service digital de preuve numérique, </a:t>
            </a:r>
            <a:r>
              <a:rPr lang="fr-FR" sz="1200" kern="0">
                <a:solidFill>
                  <a:schemeClr val="bg1"/>
                </a:solidFill>
                <a:ea typeface="Open Sans SemiBold" panose="020B0706030804020204" pitchFamily="34" charset="0"/>
                <a:cs typeface="Open Sans SemiBold" panose="020B0706030804020204" pitchFamily="34" charset="0"/>
              </a:rPr>
              <a:t>apporte une véritable valeur probante grâce au recours à la technologie de la blockchain </a:t>
            </a:r>
            <a:br>
              <a:rPr lang="fr-FR" sz="1200" kern="0">
                <a:solidFill>
                  <a:schemeClr val="bg1"/>
                </a:solidFill>
                <a:ea typeface="Open Sans SemiBold" panose="020B0706030804020204" pitchFamily="34" charset="0"/>
                <a:cs typeface="Open Sans SemiBold" panose="020B0706030804020204" pitchFamily="34" charset="0"/>
              </a:rPr>
            </a:br>
            <a:r>
              <a:rPr lang="fr-FR" sz="1200" kern="0">
                <a:solidFill>
                  <a:schemeClr val="bg1"/>
                </a:solidFill>
                <a:ea typeface="Open Sans SemiBold" panose="020B0706030804020204" pitchFamily="34" charset="0"/>
                <a:cs typeface="Open Sans SemiBold" panose="020B0706030804020204" pitchFamily="34" charset="0"/>
              </a:rPr>
              <a:t>et un service qui permet d’accéder à tout moment à un service de type « constat d’huissier en ligne ».</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15</a:t>
            </a:fld>
            <a:endParaRPr lang="fr-FR"/>
          </a:p>
        </p:txBody>
      </p:sp>
    </p:spTree>
    <p:extLst>
      <p:ext uri="{BB962C8B-B14F-4D97-AF65-F5344CB8AC3E}">
        <p14:creationId xmlns:p14="http://schemas.microsoft.com/office/powerpoint/2010/main" val="32866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750"/>
                            </p:stCondLst>
                            <p:childTnLst>
                              <p:par>
                                <p:cTn id="12" presetID="10" presetClass="entr" presetSubtype="0" fill="hold" nodeType="afterEffect">
                                  <p:stCondLst>
                                    <p:cond delay="25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334962" y="2438401"/>
            <a:ext cx="11409997" cy="1825391"/>
          </a:xfrm>
          <a:prstGeom prst="rect">
            <a:avLst/>
          </a:prstGeom>
          <a:solidFill>
            <a:schemeClr val="accent1"/>
          </a:solidFill>
          <a:ln w="19050" cap="sq">
            <a:solidFill>
              <a:srgbClr val="FFC000"/>
            </a:solidFill>
            <a:bevel/>
          </a:ln>
        </p:spPr>
        <p:txBody>
          <a:bodyPr wrap="square" lIns="180000" tIns="180000" rIns="180000" bIns="180000">
            <a:spAutoFit/>
          </a:bodyPr>
          <a:lstStyle/>
          <a:p>
            <a:pPr algn="ctr">
              <a:lnSpc>
                <a:spcPct val="85000"/>
              </a:lnSpc>
              <a:spcBef>
                <a:spcPts val="400"/>
              </a:spcBef>
              <a:spcAft>
                <a:spcPts val="400"/>
              </a:spcAft>
            </a:pPr>
            <a:r>
              <a:rPr lang="fr-FR" sz="2400" b="1" kern="0" dirty="0">
                <a:solidFill>
                  <a:schemeClr val="bg1"/>
                </a:solidFill>
                <a:ea typeface="Open Sans SemiBold" panose="020B0706030804020204" pitchFamily="34" charset="0"/>
                <a:cs typeface="Open Sans SemiBold" panose="020B0706030804020204" pitchFamily="34" charset="0"/>
              </a:rPr>
              <a:t>Cfdp Assurances présent lors des jeudis du SPS </a:t>
            </a:r>
          </a:p>
          <a:p>
            <a:pPr algn="ctr">
              <a:lnSpc>
                <a:spcPct val="85000"/>
              </a:lnSpc>
              <a:spcBef>
                <a:spcPts val="400"/>
              </a:spcBef>
              <a:spcAft>
                <a:spcPts val="400"/>
              </a:spcAft>
            </a:pPr>
            <a:endParaRPr lang="fr-FR" sz="2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2400" b="1" kern="0" dirty="0">
                <a:solidFill>
                  <a:schemeClr val="bg1"/>
                </a:solidFill>
                <a:ea typeface="Open Sans SemiBold" panose="020B0706030804020204" pitchFamily="34" charset="0"/>
                <a:cs typeface="Open Sans SemiBold" panose="020B0706030804020204" pitchFamily="34" charset="0"/>
              </a:rPr>
              <a:t>Intervention d’Aline KOZMA, Responsable de délégation Cfdp Assurance Drôme-Isère </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16</a:t>
            </a:fld>
            <a:endParaRPr lang="fr-FR"/>
          </a:p>
        </p:txBody>
      </p:sp>
    </p:spTree>
    <p:extLst>
      <p:ext uri="{BB962C8B-B14F-4D97-AF65-F5344CB8AC3E}">
        <p14:creationId xmlns:p14="http://schemas.microsoft.com/office/powerpoint/2010/main" val="200268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2112579" y="1117919"/>
            <a:ext cx="8585518" cy="4627825"/>
          </a:xfrm>
          <a:prstGeom prst="rect">
            <a:avLst/>
          </a:prstGeom>
          <a:solidFill>
            <a:srgbClr val="4388BF"/>
          </a:solidFill>
          <a:ln w="19050" cap="sq">
            <a:solidFill>
              <a:schemeClr val="tx2"/>
            </a:solidFill>
            <a:bevel/>
          </a:ln>
        </p:spPr>
        <p:txBody>
          <a:bodyPr wrap="square" lIns="180000" tIns="180000" rIns="180000" bIns="180000">
            <a:spAutoFit/>
          </a:bodyPr>
          <a:lstStyle/>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1) CONTEXTE – ACTUALITES</a:t>
            </a:r>
          </a:p>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A/ Sommet de l’OMS – Août 2023</a:t>
            </a:r>
          </a:p>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B/ Rapport de l’Ordre national des médecins – Juin 2023</a:t>
            </a:r>
          </a:p>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2) EXERCICE ILLEGAL DE LA MEDECINE </a:t>
            </a:r>
          </a:p>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A/ Par un médecin</a:t>
            </a:r>
          </a:p>
          <a:p>
            <a:pPr algn="ctr">
              <a:lnSpc>
                <a:spcPct val="85000"/>
              </a:lnSpc>
              <a:spcBef>
                <a:spcPts val="400"/>
              </a:spcBef>
              <a:spcAft>
                <a:spcPts val="400"/>
              </a:spcAft>
            </a:pPr>
            <a:br>
              <a:rPr lang="fr-FR" sz="1400" b="1" kern="0" dirty="0">
                <a:solidFill>
                  <a:schemeClr val="bg1"/>
                </a:solidFill>
                <a:ea typeface="Open Sans SemiBold" panose="020B0706030804020204" pitchFamily="34" charset="0"/>
                <a:cs typeface="Open Sans SemiBold" panose="020B0706030804020204" pitchFamily="34" charset="0"/>
              </a:rPr>
            </a:br>
            <a:r>
              <a:rPr lang="fr-FR" sz="1400" b="1" kern="0" dirty="0">
                <a:solidFill>
                  <a:schemeClr val="bg1"/>
                </a:solidFill>
                <a:ea typeface="Open Sans SemiBold" panose="020B0706030804020204" pitchFamily="34" charset="0"/>
                <a:cs typeface="Open Sans SemiBold" panose="020B0706030804020204" pitchFamily="34" charset="0"/>
              </a:rPr>
              <a:t>B/ Par un non – médecin</a:t>
            </a:r>
          </a:p>
          <a:p>
            <a:pPr algn="ctr">
              <a:lnSpc>
                <a:spcPct val="85000"/>
              </a:lnSpc>
              <a:spcBef>
                <a:spcPts val="400"/>
              </a:spcBef>
              <a:spcAft>
                <a:spcPts val="400"/>
              </a:spcAft>
            </a:pPr>
            <a:br>
              <a:rPr lang="fr-FR" sz="1400" b="1" kern="0" dirty="0">
                <a:solidFill>
                  <a:schemeClr val="bg1"/>
                </a:solidFill>
                <a:ea typeface="Open Sans SemiBold" panose="020B0706030804020204" pitchFamily="34" charset="0"/>
                <a:cs typeface="Open Sans SemiBold" panose="020B0706030804020204" pitchFamily="34" charset="0"/>
              </a:rPr>
            </a:br>
            <a:r>
              <a:rPr lang="fr-FR" sz="1400" b="1" kern="0" dirty="0">
                <a:solidFill>
                  <a:schemeClr val="bg1"/>
                </a:solidFill>
                <a:ea typeface="Open Sans SemiBold" panose="020B0706030804020204" pitchFamily="34" charset="0"/>
                <a:cs typeface="Open Sans SemiBold" panose="020B0706030804020204" pitchFamily="34" charset="0"/>
              </a:rPr>
              <a:t>C/ Par un professionnel de santé</a:t>
            </a:r>
          </a:p>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3) PRECONISATIONS</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17</a:t>
            </a:fld>
            <a:endParaRPr lang="fr-FR"/>
          </a:p>
        </p:txBody>
      </p:sp>
    </p:spTree>
    <p:extLst>
      <p:ext uri="{BB962C8B-B14F-4D97-AF65-F5344CB8AC3E}">
        <p14:creationId xmlns:p14="http://schemas.microsoft.com/office/powerpoint/2010/main" val="32338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391001" y="1254773"/>
            <a:ext cx="11409997" cy="4348453"/>
          </a:xfrm>
          <a:prstGeom prst="rect">
            <a:avLst/>
          </a:prstGeom>
          <a:solidFill>
            <a:schemeClr val="accent1"/>
          </a:solidFill>
          <a:ln w="19050" cap="sq">
            <a:solidFill>
              <a:srgbClr val="FFC000"/>
            </a:solidFill>
            <a:bevel/>
          </a:ln>
        </p:spPr>
        <p:txBody>
          <a:bodyPr wrap="square" lIns="180000" tIns="180000" rIns="180000" bIns="180000">
            <a:spAutoFit/>
          </a:bodyPr>
          <a:lstStyle/>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CONTEXTE – ACTUALITES</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A /  1er Sommet mondial sur la médecine alternative en Inde –Août 2023</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Le principal but est de renforcer la base de connaissances sur la médecine traditionnelle afin d’encourager les pays membres à les intégrer dans leur système de santé en mettant en place des politiques nationales appropriées.</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En prévoyant un cadre législatif sur les produits de l’exercice de certaines pratiques de soins non conventionnelles, l’Oms souhaite renforcer leur qualité, leur sécurité et leur efficacité. </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 </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18</a:t>
            </a:fld>
            <a:endParaRPr lang="fr-FR"/>
          </a:p>
        </p:txBody>
      </p:sp>
    </p:spTree>
    <p:extLst>
      <p:ext uri="{BB962C8B-B14F-4D97-AF65-F5344CB8AC3E}">
        <p14:creationId xmlns:p14="http://schemas.microsoft.com/office/powerpoint/2010/main" val="310184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2112579" y="1117919"/>
            <a:ext cx="8585518" cy="1301786"/>
          </a:xfrm>
          <a:prstGeom prst="rect">
            <a:avLst/>
          </a:prstGeom>
          <a:solidFill>
            <a:srgbClr val="4388BF"/>
          </a:solidFill>
          <a:ln w="19050" cap="sq">
            <a:solidFill>
              <a:schemeClr val="tx2"/>
            </a:solidFill>
            <a:bevel/>
          </a:ln>
        </p:spPr>
        <p:txBody>
          <a:bodyPr wrap="square" lIns="180000" tIns="180000" rIns="180000" bIns="180000">
            <a:spAutoFit/>
          </a:bodyPr>
          <a:lstStyle/>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B / Rapport de l’Ordre national des médecins sur les pratiques de soins non conventionnelles et leurs dérives  – Juin 2023</a:t>
            </a:r>
          </a:p>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Etat des lieux </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19</a:t>
            </a:fld>
            <a:endParaRPr lang="fr-FR"/>
          </a:p>
        </p:txBody>
      </p:sp>
      <p:pic>
        <p:nvPicPr>
          <p:cNvPr id="2" name="Image 1">
            <a:extLst>
              <a:ext uri="{FF2B5EF4-FFF2-40B4-BE49-F238E27FC236}">
                <a16:creationId xmlns:a16="http://schemas.microsoft.com/office/drawing/2014/main" id="{D0E8F50C-95A6-E1D6-CFED-5DDA889851D8}"/>
              </a:ext>
            </a:extLst>
          </p:cNvPr>
          <p:cNvPicPr>
            <a:picLocks noChangeAspect="1"/>
          </p:cNvPicPr>
          <p:nvPr/>
        </p:nvPicPr>
        <p:blipFill>
          <a:blip r:embed="rId2"/>
          <a:stretch>
            <a:fillRect/>
          </a:stretch>
        </p:blipFill>
        <p:spPr>
          <a:xfrm>
            <a:off x="2800350" y="2969342"/>
            <a:ext cx="6591300" cy="3116826"/>
          </a:xfrm>
          <a:prstGeom prst="rect">
            <a:avLst/>
          </a:prstGeom>
        </p:spPr>
      </p:pic>
    </p:spTree>
    <p:extLst>
      <p:ext uri="{BB962C8B-B14F-4D97-AF65-F5344CB8AC3E}">
        <p14:creationId xmlns:p14="http://schemas.microsoft.com/office/powerpoint/2010/main" val="152201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20</a:t>
            </a:fld>
            <a:endParaRPr lang="fr-FR"/>
          </a:p>
        </p:txBody>
      </p:sp>
      <p:pic>
        <p:nvPicPr>
          <p:cNvPr id="3" name="Image 2">
            <a:extLst>
              <a:ext uri="{FF2B5EF4-FFF2-40B4-BE49-F238E27FC236}">
                <a16:creationId xmlns:a16="http://schemas.microsoft.com/office/drawing/2014/main" id="{FD40E366-B1A4-034F-A6AE-83BBC22F8D2E}"/>
              </a:ext>
            </a:extLst>
          </p:cNvPr>
          <p:cNvPicPr>
            <a:picLocks noChangeAspect="1"/>
          </p:cNvPicPr>
          <p:nvPr/>
        </p:nvPicPr>
        <p:blipFill>
          <a:blip r:embed="rId2"/>
          <a:stretch>
            <a:fillRect/>
          </a:stretch>
        </p:blipFill>
        <p:spPr>
          <a:xfrm>
            <a:off x="2786062" y="2782529"/>
            <a:ext cx="6619875" cy="3048000"/>
          </a:xfrm>
          <a:prstGeom prst="rect">
            <a:avLst/>
          </a:prstGeom>
        </p:spPr>
      </p:pic>
      <p:sp>
        <p:nvSpPr>
          <p:cNvPr id="4" name="ZoneTexte 3">
            <a:extLst>
              <a:ext uri="{FF2B5EF4-FFF2-40B4-BE49-F238E27FC236}">
                <a16:creationId xmlns:a16="http://schemas.microsoft.com/office/drawing/2014/main" id="{4755FC5D-9974-224E-ABAC-D9075FD63D4D}"/>
              </a:ext>
            </a:extLst>
          </p:cNvPr>
          <p:cNvSpPr txBox="1"/>
          <p:nvPr/>
        </p:nvSpPr>
        <p:spPr>
          <a:xfrm>
            <a:off x="1406013" y="2202426"/>
            <a:ext cx="8573729" cy="923330"/>
          </a:xfrm>
          <a:prstGeom prst="rect">
            <a:avLst/>
          </a:prstGeom>
          <a:noFill/>
        </p:spPr>
        <p:txBody>
          <a:bodyPr wrap="square" rtlCol="0">
            <a:spAutoFit/>
          </a:bodyPr>
          <a:lstStyle/>
          <a:p>
            <a:r>
              <a:rPr lang="fr-FR" dirty="0"/>
              <a:t>Quelques exemples de PSNC</a:t>
            </a:r>
          </a:p>
          <a:p>
            <a:endParaRPr lang="fr-FR" dirty="0"/>
          </a:p>
          <a:p>
            <a:endParaRPr lang="fr-FR" dirty="0"/>
          </a:p>
        </p:txBody>
      </p:sp>
    </p:spTree>
    <p:extLst>
      <p:ext uri="{BB962C8B-B14F-4D97-AF65-F5344CB8AC3E}">
        <p14:creationId xmlns:p14="http://schemas.microsoft.com/office/powerpoint/2010/main" val="188199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intérieur, personne, table&#10;&#10;Description générée automatiquement">
            <a:extLst>
              <a:ext uri="{FF2B5EF4-FFF2-40B4-BE49-F238E27FC236}">
                <a16:creationId xmlns:a16="http://schemas.microsoft.com/office/drawing/2014/main" id="{35C1CAA1-7F87-494A-B0E2-41CBCE47357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5" name="Image 24" descr="Une image contenant intérieur, personne, table&#10;&#10;Description générée automatiquement">
            <a:extLst>
              <a:ext uri="{FF2B5EF4-FFF2-40B4-BE49-F238E27FC236}">
                <a16:creationId xmlns:a16="http://schemas.microsoft.com/office/drawing/2014/main" id="{20928EE4-E707-426F-AC7C-06A5750C9AD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75000"/>
                    </a14:imgEffect>
                    <a14:imgEffect>
                      <a14:brightnessContrast bright="-15000" contrast="-15000"/>
                    </a14:imgEffect>
                  </a14:imgLayer>
                </a14:imgProps>
              </a:ext>
              <a:ext uri="{28A0092B-C50C-407E-A947-70E740481C1C}">
                <a14:useLocalDpi xmlns:a14="http://schemas.microsoft.com/office/drawing/2010/main"/>
              </a:ext>
            </a:extLst>
          </a:blip>
          <a:srcRect/>
          <a:stretch/>
        </p:blipFill>
        <p:spPr>
          <a:xfrm>
            <a:off x="7653404" y="0"/>
            <a:ext cx="4538596" cy="6858000"/>
          </a:xfrm>
          <a:prstGeom prst="rect">
            <a:avLst/>
          </a:prstGeom>
        </p:spPr>
      </p:pic>
      <p:sp>
        <p:nvSpPr>
          <p:cNvPr id="5" name="Espace réservé du numéro de diapositive 4">
            <a:extLst>
              <a:ext uri="{FF2B5EF4-FFF2-40B4-BE49-F238E27FC236}">
                <a16:creationId xmlns:a16="http://schemas.microsoft.com/office/drawing/2014/main" id="{219991A3-443A-4653-B255-09F00D084FBD}"/>
              </a:ext>
            </a:extLst>
          </p:cNvPr>
          <p:cNvSpPr>
            <a:spLocks noGrp="1"/>
          </p:cNvSpPr>
          <p:nvPr>
            <p:ph type="sldNum" sz="quarter" idx="12"/>
          </p:nvPr>
        </p:nvSpPr>
        <p:spPr/>
        <p:txBody>
          <a:bodyPr/>
          <a:lstStyle/>
          <a:p>
            <a:fld id="{09EDC5A7-AAAA-874C-81C4-A902551AA758}" type="slidenum">
              <a:rPr lang="fr-FR" smtClean="0">
                <a:solidFill>
                  <a:schemeClr val="accent2"/>
                </a:solidFill>
              </a:rPr>
              <a:pPr/>
              <a:t>3</a:t>
            </a:fld>
            <a:endParaRPr lang="fr-FR">
              <a:solidFill>
                <a:schemeClr val="accent2"/>
              </a:solidFill>
            </a:endParaRPr>
          </a:p>
        </p:txBody>
      </p:sp>
      <p:sp>
        <p:nvSpPr>
          <p:cNvPr id="12" name="ZoneTexte 11">
            <a:extLst>
              <a:ext uri="{FF2B5EF4-FFF2-40B4-BE49-F238E27FC236}">
                <a16:creationId xmlns:a16="http://schemas.microsoft.com/office/drawing/2014/main" id="{2D65E42C-BD77-4703-A918-BE76A0B65637}"/>
              </a:ext>
            </a:extLst>
          </p:cNvPr>
          <p:cNvSpPr txBox="1"/>
          <p:nvPr/>
        </p:nvSpPr>
        <p:spPr>
          <a:xfrm>
            <a:off x="2323" y="6613073"/>
            <a:ext cx="2288923" cy="215444"/>
          </a:xfrm>
          <a:prstGeom prst="rect">
            <a:avLst/>
          </a:prstGeom>
          <a:noFill/>
        </p:spPr>
        <p:txBody>
          <a:bodyPr wrap="square">
            <a:spAutoFit/>
          </a:bodyPr>
          <a:lstStyle/>
          <a:p>
            <a:r>
              <a:rPr lang="fr-FR" sz="800">
                <a:solidFill>
                  <a:schemeClr val="bg1"/>
                </a:solidFill>
              </a:rPr>
              <a:t>Opinion</a:t>
            </a:r>
            <a:r>
              <a:rPr lang="fr-FR" sz="800" i="0">
                <a:solidFill>
                  <a:schemeClr val="bg1"/>
                </a:solidFill>
                <a:effectLst/>
              </a:rPr>
              <a:t> </a:t>
            </a:r>
            <a:r>
              <a:rPr lang="fr-FR" sz="800" i="0" err="1">
                <a:solidFill>
                  <a:schemeClr val="bg1"/>
                </a:solidFill>
                <a:effectLst/>
              </a:rPr>
              <a:t>Way</a:t>
            </a:r>
            <a:r>
              <a:rPr lang="fr-FR" sz="800" i="0">
                <a:solidFill>
                  <a:schemeClr val="bg1"/>
                </a:solidFill>
                <a:effectLst/>
              </a:rPr>
              <a:t> - Février 2019</a:t>
            </a:r>
          </a:p>
        </p:txBody>
      </p:sp>
      <p:sp>
        <p:nvSpPr>
          <p:cNvPr id="15" name="Titre 2">
            <a:extLst>
              <a:ext uri="{FF2B5EF4-FFF2-40B4-BE49-F238E27FC236}">
                <a16:creationId xmlns:a16="http://schemas.microsoft.com/office/drawing/2014/main" id="{A374FA36-4970-4410-B721-47D2666E88C7}"/>
              </a:ext>
            </a:extLst>
          </p:cNvPr>
          <p:cNvSpPr txBox="1">
            <a:spLocks/>
          </p:cNvSpPr>
          <p:nvPr/>
        </p:nvSpPr>
        <p:spPr>
          <a:xfrm>
            <a:off x="8447823" y="3218637"/>
            <a:ext cx="3149812" cy="1754326"/>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Des </a:t>
            </a: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professionnels </a:t>
            </a: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ont déjà été </a:t>
            </a: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confrontés </a:t>
            </a:r>
            <a:b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à un litige </a:t>
            </a: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sur les </a:t>
            </a:r>
            <a:b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3 dernières années </a:t>
            </a:r>
          </a:p>
        </p:txBody>
      </p:sp>
      <p:sp>
        <p:nvSpPr>
          <p:cNvPr id="10" name="Cercle : creux 9">
            <a:extLst>
              <a:ext uri="{FF2B5EF4-FFF2-40B4-BE49-F238E27FC236}">
                <a16:creationId xmlns:a16="http://schemas.microsoft.com/office/drawing/2014/main" id="{87D603C4-7A11-4750-89BD-6B9F78570BE1}"/>
              </a:ext>
            </a:extLst>
          </p:cNvPr>
          <p:cNvSpPr/>
          <p:nvPr/>
        </p:nvSpPr>
        <p:spPr>
          <a:xfrm>
            <a:off x="-351269" y="-479648"/>
            <a:ext cx="1381296" cy="1381296"/>
          </a:xfrm>
          <a:prstGeom prst="donut">
            <a:avLst>
              <a:gd name="adj" fmla="val 14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24036B5-7D24-43CA-B161-02997FEABB73}"/>
              </a:ext>
            </a:extLst>
          </p:cNvPr>
          <p:cNvSpPr txBox="1"/>
          <p:nvPr/>
        </p:nvSpPr>
        <p:spPr>
          <a:xfrm>
            <a:off x="8428918" y="1650051"/>
            <a:ext cx="3265179" cy="1631216"/>
          </a:xfrm>
          <a:prstGeom prst="rect">
            <a:avLst/>
          </a:prstGeom>
          <a:noFill/>
        </p:spPr>
        <p:txBody>
          <a:bodyPr wrap="square">
            <a:spAutoFit/>
          </a:bodyPr>
          <a:lstStyle/>
          <a:p>
            <a:r>
              <a:rPr lang="fr-FR" sz="10000" b="1">
                <a:solidFill>
                  <a:schemeClr val="bg1"/>
                </a:solidFill>
                <a:latin typeface="Open Sans" panose="020B0606030504020204" pitchFamily="34" charset="0"/>
                <a:ea typeface="Open Sans" panose="020B0606030504020204" pitchFamily="34" charset="0"/>
                <a:cs typeface="Open Sans" panose="020B0606030504020204" pitchFamily="34" charset="0"/>
              </a:rPr>
              <a:t>54</a:t>
            </a:r>
            <a:r>
              <a:rPr lang="fr-FR" sz="250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fr-FR" sz="1000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9360344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3" presetClass="entr" presetSubtype="32"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 calcmode="lin" valueType="num">
                                      <p:cBhvr>
                                        <p:cTn id="10" dur="250" fill="hold"/>
                                        <p:tgtEl>
                                          <p:spTgt spid="11"/>
                                        </p:tgtEl>
                                        <p:attrNameLst>
                                          <p:attrName>ppt_w</p:attrName>
                                        </p:attrNameLst>
                                      </p:cBhvr>
                                      <p:tavLst>
                                        <p:tav tm="0">
                                          <p:val>
                                            <p:strVal val="4*#ppt_w"/>
                                          </p:val>
                                        </p:tav>
                                        <p:tav tm="100000">
                                          <p:val>
                                            <p:strVal val="#ppt_w"/>
                                          </p:val>
                                        </p:tav>
                                      </p:tavLst>
                                    </p:anim>
                                    <p:anim calcmode="lin" valueType="num">
                                      <p:cBhvr>
                                        <p:cTn id="11" dur="250" fill="hold"/>
                                        <p:tgtEl>
                                          <p:spTgt spid="11"/>
                                        </p:tgtEl>
                                        <p:attrNameLst>
                                          <p:attrName>ppt_h</p:attrName>
                                        </p:attrNameLst>
                                      </p:cBhvr>
                                      <p:tavLst>
                                        <p:tav tm="0">
                                          <p:val>
                                            <p:strVal val="4*#ppt_h"/>
                                          </p:val>
                                        </p:tav>
                                        <p:tav tm="100000">
                                          <p:val>
                                            <p:strVal val="#ppt_h"/>
                                          </p:val>
                                        </p:tav>
                                      </p:tavLst>
                                    </p:anim>
                                  </p:childTnLst>
                                </p:cTn>
                              </p:par>
                            </p:childTnLst>
                          </p:cTn>
                        </p:par>
                        <p:par>
                          <p:cTn id="12" fill="hold">
                            <p:stCondLst>
                              <p:cond delay="500"/>
                            </p:stCondLst>
                            <p:childTnLst>
                              <p:par>
                                <p:cTn id="13" presetID="47" presetClass="entr" presetSubtype="0" fill="hold" grpId="0"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750"/>
                                        <p:tgtEl>
                                          <p:spTgt spid="15"/>
                                        </p:tgtEl>
                                      </p:cBhvr>
                                    </p:animEffect>
                                    <p:anim calcmode="lin" valueType="num">
                                      <p:cBhvr>
                                        <p:cTn id="16" dur="750" fill="hold"/>
                                        <p:tgtEl>
                                          <p:spTgt spid="15"/>
                                        </p:tgtEl>
                                        <p:attrNameLst>
                                          <p:attrName>ppt_x</p:attrName>
                                        </p:attrNameLst>
                                      </p:cBhvr>
                                      <p:tavLst>
                                        <p:tav tm="0">
                                          <p:val>
                                            <p:strVal val="#ppt_x"/>
                                          </p:val>
                                        </p:tav>
                                        <p:tav tm="100000">
                                          <p:val>
                                            <p:strVal val="#ppt_x"/>
                                          </p:val>
                                        </p:tav>
                                      </p:tavLst>
                                    </p:anim>
                                    <p:anim calcmode="lin" valueType="num">
                                      <p:cBhvr>
                                        <p:cTn id="17" dur="75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 presetClass="entr" presetSubtype="0" fill="hold" grpId="2"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6" presetClass="emph" presetSubtype="0" fill="hold" grpId="0" nodeType="withEffect">
                                  <p:stCondLst>
                                    <p:cond delay="0"/>
                                  </p:stCondLst>
                                  <p:childTnLst>
                                    <p:animScale>
                                      <p:cBhvr>
                                        <p:cTn id="25" dur="500" fill="hold"/>
                                        <p:tgtEl>
                                          <p:spTgt spid="10"/>
                                        </p:tgtEl>
                                      </p:cBhvr>
                                      <p:by x="150000" y="150000"/>
                                    </p:animScale>
                                  </p:childTnLst>
                                </p:cTn>
                              </p:par>
                              <p:par>
                                <p:cTn id="26" presetID="10" presetClass="exit" presetSubtype="0" fill="hold" grpId="1" nodeType="withEffect">
                                  <p:stCondLst>
                                    <p:cond delay="250"/>
                                  </p:stCondLst>
                                  <p:childTnLst>
                                    <p:animEffect transition="out" filter="fade">
                                      <p:cBhvr>
                                        <p:cTn id="27" dur="250"/>
                                        <p:tgtEl>
                                          <p:spTgt spid="10"/>
                                        </p:tgtEl>
                                      </p:cBhvr>
                                    </p:animEffect>
                                    <p:set>
                                      <p:cBhvr>
                                        <p:cTn id="28"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0" grpId="0" animBg="1"/>
      <p:bldP spid="10" grpId="1" animBg="1"/>
      <p:bldP spid="10" grpId="2"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447041" y="2453050"/>
            <a:ext cx="11409997" cy="1951899"/>
          </a:xfrm>
          <a:prstGeom prst="rect">
            <a:avLst/>
          </a:prstGeom>
          <a:solidFill>
            <a:schemeClr val="accent1"/>
          </a:solidFill>
          <a:ln w="19050" cap="sq">
            <a:solidFill>
              <a:srgbClr val="FFC000"/>
            </a:solidFill>
            <a:bevel/>
          </a:ln>
        </p:spPr>
        <p:txBody>
          <a:bodyPr wrap="square" lIns="180000" tIns="180000" rIns="180000" bIns="180000">
            <a:spAutoFit/>
          </a:bodyPr>
          <a:lstStyle/>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Aucun encadrement ni organisme de contrôle</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Risque de dérive thérapeutique</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Risque de dérive sectaire </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21</a:t>
            </a:fld>
            <a:endParaRPr lang="fr-FR"/>
          </a:p>
        </p:txBody>
      </p:sp>
    </p:spTree>
    <p:extLst>
      <p:ext uri="{BB962C8B-B14F-4D97-AF65-F5344CB8AC3E}">
        <p14:creationId xmlns:p14="http://schemas.microsoft.com/office/powerpoint/2010/main" val="383844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1803241" y="1869653"/>
            <a:ext cx="8585518" cy="3118693"/>
          </a:xfrm>
          <a:prstGeom prst="rect">
            <a:avLst/>
          </a:prstGeom>
          <a:solidFill>
            <a:srgbClr val="4388BF"/>
          </a:solidFill>
          <a:ln w="19050" cap="sq">
            <a:solidFill>
              <a:schemeClr val="tx2"/>
            </a:solidFill>
            <a:bevel/>
          </a:ln>
        </p:spPr>
        <p:txBody>
          <a:bodyPr wrap="square" lIns="180000" tIns="180000" rIns="180000" bIns="180000">
            <a:spAutoFit/>
          </a:bodyPr>
          <a:lstStyle/>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2 ) EXERCICE ILLEGAL DE LA MEDECINE</a:t>
            </a:r>
          </a:p>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Article L.4161- 1 code de la santé publique</a:t>
            </a:r>
          </a:p>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A / Par un médecin </a:t>
            </a:r>
          </a:p>
          <a:p>
            <a:pPr algn="ctr">
              <a:lnSpc>
                <a:spcPct val="85000"/>
              </a:lnSpc>
              <a:spcBef>
                <a:spcPts val="400"/>
              </a:spcBef>
              <a:spcAft>
                <a:spcPts val="400"/>
              </a:spcAft>
            </a:pPr>
            <a:endParaRPr lang="fr-FR" sz="1400"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Si il aide des personnes non diplômés à effectuer des actes médicaux ;</a:t>
            </a: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Si il ne remplit pas les conditions de nationalité, même si il est médecin à l’étranger ;</a:t>
            </a: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Si il n’est pas inscrit à un tableau de l’Ordre des médecins ;</a:t>
            </a:r>
          </a:p>
          <a:p>
            <a:pPr algn="ctr">
              <a:lnSpc>
                <a:spcPct val="85000"/>
              </a:lnSpc>
              <a:spcBef>
                <a:spcPts val="400"/>
              </a:spcBef>
              <a:spcAft>
                <a:spcPts val="400"/>
              </a:spcAft>
            </a:pPr>
            <a:r>
              <a:rPr lang="fr-FR" sz="1400" b="1" kern="0" dirty="0">
                <a:solidFill>
                  <a:schemeClr val="bg1"/>
                </a:solidFill>
                <a:ea typeface="Open Sans SemiBold" panose="020B0706030804020204" pitchFamily="34" charset="0"/>
                <a:cs typeface="Open Sans SemiBold" panose="020B0706030804020204" pitchFamily="34" charset="0"/>
              </a:rPr>
              <a:t>Si il a une interdiction temporaire d’exercice après une sanction disciplinaire.</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22</a:t>
            </a:fld>
            <a:endParaRPr lang="fr-FR"/>
          </a:p>
        </p:txBody>
      </p:sp>
    </p:spTree>
    <p:extLst>
      <p:ext uri="{BB962C8B-B14F-4D97-AF65-F5344CB8AC3E}">
        <p14:creationId xmlns:p14="http://schemas.microsoft.com/office/powerpoint/2010/main" val="12620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391001" y="1146367"/>
            <a:ext cx="11409997" cy="4837817"/>
          </a:xfrm>
          <a:prstGeom prst="rect">
            <a:avLst/>
          </a:prstGeom>
          <a:solidFill>
            <a:schemeClr val="accent1"/>
          </a:solidFill>
          <a:ln w="19050" cap="sq">
            <a:solidFill>
              <a:srgbClr val="FFC000"/>
            </a:solidFill>
            <a:bevel/>
          </a:ln>
        </p:spPr>
        <p:txBody>
          <a:bodyPr wrap="square" lIns="180000" tIns="180000" rIns="180000" bIns="180000">
            <a:spAutoFit/>
          </a:bodyPr>
          <a:lstStyle/>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B/ Par un non-médecin</a:t>
            </a:r>
            <a:br>
              <a:rPr lang="fr-FR" b="1" kern="0" dirty="0">
                <a:solidFill>
                  <a:schemeClr val="bg1"/>
                </a:solidFill>
                <a:ea typeface="Open Sans SemiBold" panose="020B0706030804020204" pitchFamily="34" charset="0"/>
                <a:cs typeface="Open Sans SemiBold" panose="020B0706030804020204" pitchFamily="34" charset="0"/>
              </a:rPr>
            </a:b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Diététicien</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 </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Peut constituer l’infraction d’exercice illégal de la médecine tout non-médecin qui contribue à l’établissement d’un diagnostic médical par l’administration d’un régime alimentaire.</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Ce rôle incombe au diététicien diplômé d’État ou au médecin ;</a:t>
            </a:r>
            <a:br>
              <a:rPr lang="fr-FR" b="1" kern="0" dirty="0">
                <a:solidFill>
                  <a:schemeClr val="bg1"/>
                </a:solidFill>
                <a:ea typeface="Open Sans SemiBold" panose="020B0706030804020204" pitchFamily="34" charset="0"/>
                <a:cs typeface="Open Sans SemiBold" panose="020B0706030804020204" pitchFamily="34" charset="0"/>
              </a:rPr>
            </a:b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Esthéticien</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 </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Le juge sanctionne l’exercice illégal de la médecine suite à des actes d’épilation qui ne respectent pas la législation. L’esthéticienne peut pratiquer tout mode d’épilation à la pince ou à la cire. Toutefois, l’épilation au laser doit être pratiquée par un médecin ;</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 </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Médecine chinoise / acupuncture</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 </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Les juges semblent accepter la pratique de la médecine traditionnelle chinoise. Néanmoins celle-ci doit être pratiquée sans acupuncture.</a:t>
            </a: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En effet, l’acupuncture est réservée au corps médical.</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23</a:t>
            </a:fld>
            <a:endParaRPr lang="fr-FR"/>
          </a:p>
        </p:txBody>
      </p:sp>
    </p:spTree>
    <p:extLst>
      <p:ext uri="{BB962C8B-B14F-4D97-AF65-F5344CB8AC3E}">
        <p14:creationId xmlns:p14="http://schemas.microsoft.com/office/powerpoint/2010/main" val="156598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1307941" y="295506"/>
            <a:ext cx="10312877" cy="6014806"/>
          </a:xfrm>
          <a:prstGeom prst="rect">
            <a:avLst/>
          </a:prstGeom>
          <a:solidFill>
            <a:srgbClr val="4388BF"/>
          </a:solidFill>
          <a:ln w="19050" cap="sq">
            <a:solidFill>
              <a:schemeClr val="tx2"/>
            </a:solidFill>
            <a:bevel/>
          </a:ln>
        </p:spPr>
        <p:txBody>
          <a:bodyPr wrap="square" lIns="180000" tIns="180000" rIns="180000" bIns="180000">
            <a:spAutoFit/>
          </a:bodyPr>
          <a:lstStyle/>
          <a:p>
            <a:pPr algn="ctr">
              <a:lnSpc>
                <a:spcPct val="85000"/>
              </a:lnSpc>
              <a:spcBef>
                <a:spcPts val="400"/>
              </a:spcBef>
              <a:spcAft>
                <a:spcPts val="400"/>
              </a:spcAft>
            </a:pPr>
            <a:r>
              <a:rPr lang="fr-FR" sz="1200" b="1" kern="0" dirty="0">
                <a:solidFill>
                  <a:schemeClr val="bg1"/>
                </a:solidFill>
                <a:ea typeface="Open Sans SemiBold" panose="020B0706030804020204" pitchFamily="34" charset="0"/>
                <a:cs typeface="Open Sans SemiBold" panose="020B0706030804020204" pitchFamily="34" charset="0"/>
              </a:rPr>
              <a:t>C / Par un professionnel de santé</a:t>
            </a:r>
            <a:br>
              <a:rPr lang="fr-FR" sz="1200" b="1" kern="0" dirty="0">
                <a:solidFill>
                  <a:schemeClr val="bg1"/>
                </a:solidFill>
                <a:ea typeface="Open Sans SemiBold" panose="020B0706030804020204" pitchFamily="34" charset="0"/>
                <a:cs typeface="Open Sans SemiBold" panose="020B0706030804020204" pitchFamily="34" charset="0"/>
              </a:rPr>
            </a:b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Infirmier / infirmière</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Le rôle de l’infirmier est d’appliquer les prescriptions médicales constituées par le médecin.</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L’infirmier dépassant sa compétence commet l’infraction d’exercice illégal de la médecine.</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Opticien</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Le rôle de l’opticien n’est pas d’élaborer un diagnostic ou une prescription, sinon il réalise une infraction. En effet, cette fonction est réservée aux médecins.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Néanmoins l’opticien peut utiliser certaines méthodes comme par exemple l’ophtalmomètre.</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Ostéopathe / Chiropracteur</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Ces deux professions doivent être exercées par des professionnels de santé. Ils ne possèdent pas le titre de médecin, mais des diplômes existent spécialement pour ces professions.</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Pharmacien</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Le pharmacien doit faire attention à ne pas poser de diagnostic ou à traiter des maladies.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Même s‘il peut conseiller sur l’emploi de certains médicaments et sur les effets thérapeutiques, il ne doit pas dépasser ses fonctions.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L’exercice illégal de la médecine peut être constitué lorsqu’un non-médecin outrepasse ses compétences et pratiquent des actes réservés aux médecins. Il s’agit du : </a:t>
            </a:r>
            <a:br>
              <a:rPr lang="fr-FR" sz="1200" b="1" kern="0" dirty="0">
                <a:solidFill>
                  <a:schemeClr val="bg1"/>
                </a:solidFill>
                <a:ea typeface="Open Sans SemiBold" panose="020B0706030804020204" pitchFamily="34" charset="0"/>
                <a:cs typeface="Open Sans SemiBold" panose="020B0706030804020204" pitchFamily="34" charset="0"/>
              </a:rPr>
            </a:b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Diététicien</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Peut constituer l’infraction d’exercice illégal de la médecine tout non-médecin qui contribue à l’établissement d’un diagnostic médical par l’administration d’un régime alimentaire.</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Ce rôle incombe au diététicien diplômé d’État ou au médecin ;</a:t>
            </a:r>
            <a:br>
              <a:rPr lang="fr-FR" sz="1200" b="1" kern="0" dirty="0">
                <a:solidFill>
                  <a:schemeClr val="bg1"/>
                </a:solidFill>
                <a:ea typeface="Open Sans SemiBold" panose="020B0706030804020204" pitchFamily="34" charset="0"/>
                <a:cs typeface="Open Sans SemiBold" panose="020B0706030804020204" pitchFamily="34" charset="0"/>
              </a:rPr>
            </a:b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Esthéticien</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 </a:t>
            </a:r>
            <a:br>
              <a:rPr lang="fr-FR" sz="1200" b="1" kern="0" dirty="0">
                <a:solidFill>
                  <a:schemeClr val="bg1"/>
                </a:solidFill>
                <a:ea typeface="Open Sans SemiBold" panose="020B0706030804020204" pitchFamily="34" charset="0"/>
                <a:cs typeface="Open Sans SemiBold" panose="020B0706030804020204" pitchFamily="34" charset="0"/>
              </a:rPr>
            </a:br>
            <a:r>
              <a:rPr lang="fr-FR" sz="1200" b="1" kern="0" dirty="0">
                <a:solidFill>
                  <a:schemeClr val="bg1"/>
                </a:solidFill>
                <a:ea typeface="Open Sans SemiBold" panose="020B0706030804020204" pitchFamily="34" charset="0"/>
                <a:cs typeface="Open Sans SemiBold" panose="020B0706030804020204" pitchFamily="34" charset="0"/>
              </a:rPr>
              <a:t>Le juge sanctionne l’exercice illégal de la médecine suite à des actes d’épilation qui ne respectent pas la législation. L’esthéticienne peut pratiquer tout mode d’épilation à la pince ou à la cire. Toutefois, l’épilation au laser doit être pratiquée par un médecin </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24</a:t>
            </a:fld>
            <a:endParaRPr lang="fr-FR"/>
          </a:p>
        </p:txBody>
      </p:sp>
    </p:spTree>
    <p:extLst>
      <p:ext uri="{BB962C8B-B14F-4D97-AF65-F5344CB8AC3E}">
        <p14:creationId xmlns:p14="http://schemas.microsoft.com/office/powerpoint/2010/main" val="19060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391001" y="1152181"/>
            <a:ext cx="11409997" cy="4553637"/>
          </a:xfrm>
          <a:prstGeom prst="rect">
            <a:avLst/>
          </a:prstGeom>
          <a:solidFill>
            <a:schemeClr val="accent1"/>
          </a:solidFill>
          <a:ln w="19050" cap="sq">
            <a:solidFill>
              <a:srgbClr val="FFC000"/>
            </a:solidFill>
            <a:bevel/>
          </a:ln>
        </p:spPr>
        <p:txBody>
          <a:bodyPr wrap="square" lIns="180000" tIns="180000" rIns="180000" bIns="180000">
            <a:spAutoFit/>
          </a:bodyPr>
          <a:lstStyle/>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3) PRECONISATIONS</a:t>
            </a:r>
            <a:br>
              <a:rPr lang="fr-FR" b="1" kern="0" dirty="0">
                <a:solidFill>
                  <a:schemeClr val="bg1"/>
                </a:solidFill>
                <a:ea typeface="Open Sans SemiBold" panose="020B0706030804020204" pitchFamily="34" charset="0"/>
                <a:cs typeface="Open Sans SemiBold" panose="020B0706030804020204" pitchFamily="34" charset="0"/>
              </a:rPr>
            </a:b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A / Adopter les bons éléments de langage</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1- Le professionnel ne doit pas s’attribuer une fonction médicale qu’il ne possède pas.</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2- Le professionnel ne doit pas présenter son activité comme étant thérapeutique.</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3- Le professionnel doit être clair envers ses clients sur la qualité non conventionnelle de ses actes.</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4- Le professionnel doit soigner sa communication écrite et verbale auprès de ses clients.</a:t>
            </a:r>
          </a:p>
          <a:p>
            <a:pPr algn="ctr">
              <a:lnSpc>
                <a:spcPct val="85000"/>
              </a:lnSpc>
              <a:spcBef>
                <a:spcPts val="400"/>
              </a:spcBef>
              <a:spcAft>
                <a:spcPts val="400"/>
              </a:spcAft>
            </a:pPr>
            <a:endParaRPr lang="fr-FR" b="1" kern="0" dirty="0">
              <a:solidFill>
                <a:schemeClr val="bg1"/>
              </a:solidFill>
              <a:ea typeface="Open Sans SemiBold" panose="020B0706030804020204" pitchFamily="34" charset="0"/>
              <a:cs typeface="Open Sans SemiBold" panose="020B0706030804020204" pitchFamily="34" charset="0"/>
            </a:endParaRPr>
          </a:p>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5- Le professionnel doit rester prudent sur les termes désignant sa formation.</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25</a:t>
            </a:fld>
            <a:endParaRPr lang="fr-FR"/>
          </a:p>
        </p:txBody>
      </p:sp>
    </p:spTree>
    <p:extLst>
      <p:ext uri="{BB962C8B-B14F-4D97-AF65-F5344CB8AC3E}">
        <p14:creationId xmlns:p14="http://schemas.microsoft.com/office/powerpoint/2010/main" val="52721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0746648-4C5C-4DE9-8E9A-BBE9D6C1DF3F}"/>
              </a:ext>
            </a:extLst>
          </p:cNvPr>
          <p:cNvSpPr txBox="1"/>
          <p:nvPr/>
        </p:nvSpPr>
        <p:spPr>
          <a:xfrm>
            <a:off x="939561" y="2540638"/>
            <a:ext cx="10312877" cy="2954225"/>
          </a:xfrm>
          <a:prstGeom prst="rect">
            <a:avLst/>
          </a:prstGeom>
          <a:solidFill>
            <a:srgbClr val="4388BF"/>
          </a:solidFill>
          <a:ln w="19050" cap="sq">
            <a:solidFill>
              <a:schemeClr val="tx2"/>
            </a:solidFill>
            <a:bevel/>
          </a:ln>
        </p:spPr>
        <p:txBody>
          <a:bodyPr wrap="square" lIns="180000" tIns="180000" rIns="180000" bIns="180000">
            <a:spAutoFit/>
          </a:bodyPr>
          <a:lstStyle/>
          <a:p>
            <a:pPr algn="ctr">
              <a:lnSpc>
                <a:spcPct val="85000"/>
              </a:lnSpc>
              <a:spcBef>
                <a:spcPts val="400"/>
              </a:spcBef>
              <a:spcAft>
                <a:spcPts val="400"/>
              </a:spcAft>
            </a:pPr>
            <a:r>
              <a:rPr lang="fr-FR" b="1" kern="0" dirty="0">
                <a:solidFill>
                  <a:schemeClr val="bg1"/>
                </a:solidFill>
                <a:ea typeface="Open Sans SemiBold" panose="020B0706030804020204" pitchFamily="34" charset="0"/>
                <a:cs typeface="Open Sans SemiBold" panose="020B0706030804020204" pitchFamily="34" charset="0"/>
              </a:rPr>
              <a:t>B/ Être transparent avec ses clients</a:t>
            </a:r>
            <a:br>
              <a:rPr lang="fr-FR" b="1" kern="0" dirty="0">
                <a:solidFill>
                  <a:schemeClr val="bg1"/>
                </a:solidFill>
                <a:ea typeface="Open Sans SemiBold" panose="020B0706030804020204" pitchFamily="34" charset="0"/>
                <a:cs typeface="Open Sans SemiBold" panose="020B0706030804020204" pitchFamily="34" charset="0"/>
              </a:rPr>
            </a:b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C/ Connaître les pratiques réservées aux médecins</a:t>
            </a:r>
            <a:br>
              <a:rPr lang="fr-FR" b="1" kern="0" dirty="0">
                <a:solidFill>
                  <a:schemeClr val="bg1"/>
                </a:solidFill>
                <a:ea typeface="Open Sans SemiBold" panose="020B0706030804020204" pitchFamily="34" charset="0"/>
                <a:cs typeface="Open Sans SemiBold" panose="020B0706030804020204" pitchFamily="34" charset="0"/>
              </a:rPr>
            </a:b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1er cas : Les préconisations du professionnel de médecine naturelle ne doivent pas se transformer en traitement curatif</a:t>
            </a:r>
            <a:br>
              <a:rPr lang="fr-FR" b="1" kern="0" dirty="0">
                <a:solidFill>
                  <a:schemeClr val="bg1"/>
                </a:solidFill>
                <a:ea typeface="Open Sans SemiBold" panose="020B0706030804020204" pitchFamily="34" charset="0"/>
                <a:cs typeface="Open Sans SemiBold" panose="020B0706030804020204" pitchFamily="34" charset="0"/>
              </a:rPr>
            </a:b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2e cas : Le professionnel de médecine naturelle doit répondre aux exigences françaises de diplôme</a:t>
            </a:r>
            <a:br>
              <a:rPr lang="fr-FR" b="1" kern="0" dirty="0">
                <a:solidFill>
                  <a:schemeClr val="bg1"/>
                </a:solidFill>
                <a:ea typeface="Open Sans SemiBold" panose="020B0706030804020204" pitchFamily="34" charset="0"/>
                <a:cs typeface="Open Sans SemiBold" panose="020B0706030804020204" pitchFamily="34" charset="0"/>
              </a:rPr>
            </a:br>
            <a:br>
              <a:rPr lang="fr-FR" b="1" kern="0" dirty="0">
                <a:solidFill>
                  <a:schemeClr val="bg1"/>
                </a:solidFill>
                <a:ea typeface="Open Sans SemiBold" panose="020B0706030804020204" pitchFamily="34" charset="0"/>
                <a:cs typeface="Open Sans SemiBold" panose="020B0706030804020204" pitchFamily="34" charset="0"/>
              </a:rPr>
            </a:br>
            <a:r>
              <a:rPr lang="fr-FR" b="1" kern="0" dirty="0">
                <a:solidFill>
                  <a:schemeClr val="bg1"/>
                </a:solidFill>
                <a:ea typeface="Open Sans SemiBold" panose="020B0706030804020204" pitchFamily="34" charset="0"/>
                <a:cs typeface="Open Sans SemiBold" panose="020B0706030804020204" pitchFamily="34" charset="0"/>
              </a:rPr>
              <a:t>3e cas : La 1ère erreur du professionnel de médecine naturelle lui est pardonnée, pas la 2e.</a:t>
            </a:r>
          </a:p>
        </p:txBody>
      </p:sp>
      <p:sp>
        <p:nvSpPr>
          <p:cNvPr id="7" name="Espace réservé du numéro de diapositive 5">
            <a:extLst>
              <a:ext uri="{FF2B5EF4-FFF2-40B4-BE49-F238E27FC236}">
                <a16:creationId xmlns:a16="http://schemas.microsoft.com/office/drawing/2014/main" id="{26BFB6F1-7D0C-4D68-BFF9-D759BED2C645}"/>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26</a:t>
            </a:fld>
            <a:endParaRPr lang="fr-FR"/>
          </a:p>
        </p:txBody>
      </p:sp>
    </p:spTree>
    <p:extLst>
      <p:ext uri="{BB962C8B-B14F-4D97-AF65-F5344CB8AC3E}">
        <p14:creationId xmlns:p14="http://schemas.microsoft.com/office/powerpoint/2010/main" val="239732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E9A6F4-0945-431E-97AA-5572BF7986BF}"/>
              </a:ext>
            </a:extLst>
          </p:cNvPr>
          <p:cNvSpPr/>
          <p:nvPr/>
        </p:nvSpPr>
        <p:spPr>
          <a:xfrm>
            <a:off x="3048000" y="0"/>
            <a:ext cx="609600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Forme libre : forme 14">
            <a:extLst>
              <a:ext uri="{FF2B5EF4-FFF2-40B4-BE49-F238E27FC236}">
                <a16:creationId xmlns:a16="http://schemas.microsoft.com/office/drawing/2014/main" id="{6FB2FDA9-7EA1-40DB-94AF-223A8B02E9D0}"/>
              </a:ext>
            </a:extLst>
          </p:cNvPr>
          <p:cNvSpPr/>
          <p:nvPr/>
        </p:nvSpPr>
        <p:spPr>
          <a:xfrm>
            <a:off x="7537033" y="1828453"/>
            <a:ext cx="411872" cy="411884"/>
          </a:xfrm>
          <a:custGeom>
            <a:avLst/>
            <a:gdLst>
              <a:gd name="connsiteX0" fmla="*/ -1029 w 2531767"/>
              <a:gd name="connsiteY0" fmla="*/ 774922 h 2531839"/>
              <a:gd name="connsiteX1" fmla="*/ 1755588 w 2531767"/>
              <a:gd name="connsiteY1" fmla="*/ 2531611 h 2531839"/>
              <a:gd name="connsiteX2" fmla="*/ 2530739 w 2531767"/>
              <a:gd name="connsiteY2" fmla="*/ 2531611 h 2531839"/>
              <a:gd name="connsiteX3" fmla="*/ -1029 w 2531767"/>
              <a:gd name="connsiteY3" fmla="*/ -228 h 2531839"/>
            </a:gdLst>
            <a:ahLst/>
            <a:cxnLst>
              <a:cxn ang="0">
                <a:pos x="connsiteX0" y="connsiteY0"/>
              </a:cxn>
              <a:cxn ang="0">
                <a:pos x="connsiteX1" y="connsiteY1"/>
              </a:cxn>
              <a:cxn ang="0">
                <a:pos x="connsiteX2" y="connsiteY2"/>
              </a:cxn>
              <a:cxn ang="0">
                <a:pos x="connsiteX3" y="connsiteY3"/>
              </a:cxn>
            </a:cxnLst>
            <a:rect l="l" t="t" r="r" b="b"/>
            <a:pathLst>
              <a:path w="2531767" h="2531839">
                <a:moveTo>
                  <a:pt x="-1029" y="774922"/>
                </a:moveTo>
                <a:cubicBezTo>
                  <a:pt x="952253" y="812209"/>
                  <a:pt x="1718301" y="1578257"/>
                  <a:pt x="1755588" y="2531611"/>
                </a:cubicBezTo>
                <a:lnTo>
                  <a:pt x="2530739" y="2531611"/>
                </a:lnTo>
                <a:cubicBezTo>
                  <a:pt x="2492870" y="1150409"/>
                  <a:pt x="1380101" y="37713"/>
                  <a:pt x="-1029" y="-228"/>
                </a:cubicBezTo>
                <a:close/>
              </a:path>
            </a:pathLst>
          </a:custGeom>
          <a:solidFill>
            <a:schemeClr val="bg1"/>
          </a:solidFill>
          <a:ln w="72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orme libre : forme 15">
            <a:extLst>
              <a:ext uri="{FF2B5EF4-FFF2-40B4-BE49-F238E27FC236}">
                <a16:creationId xmlns:a16="http://schemas.microsoft.com/office/drawing/2014/main" id="{E08D177D-F0DD-4FC7-8E2B-022DC6DF910C}"/>
              </a:ext>
            </a:extLst>
          </p:cNvPr>
          <p:cNvSpPr/>
          <p:nvPr/>
        </p:nvSpPr>
        <p:spPr>
          <a:xfrm>
            <a:off x="4226301" y="1828453"/>
            <a:ext cx="411884" cy="411884"/>
          </a:xfrm>
          <a:custGeom>
            <a:avLst/>
            <a:gdLst>
              <a:gd name="connsiteX0" fmla="*/ 774122 w 2531839"/>
              <a:gd name="connsiteY0" fmla="*/ 2531611 h 2531839"/>
              <a:gd name="connsiteX1" fmla="*/ 2530811 w 2531839"/>
              <a:gd name="connsiteY1" fmla="*/ 774922 h 2531839"/>
              <a:gd name="connsiteX2" fmla="*/ 2530811 w 2531839"/>
              <a:gd name="connsiteY2" fmla="*/ -228 h 2531839"/>
              <a:gd name="connsiteX3" fmla="*/ -1029 w 2531839"/>
              <a:gd name="connsiteY3" fmla="*/ 2531611 h 2531839"/>
            </a:gdLst>
            <a:ahLst/>
            <a:cxnLst>
              <a:cxn ang="0">
                <a:pos x="connsiteX0" y="connsiteY0"/>
              </a:cxn>
              <a:cxn ang="0">
                <a:pos x="connsiteX1" y="connsiteY1"/>
              </a:cxn>
              <a:cxn ang="0">
                <a:pos x="connsiteX2" y="connsiteY2"/>
              </a:cxn>
              <a:cxn ang="0">
                <a:pos x="connsiteX3" y="connsiteY3"/>
              </a:cxn>
            </a:cxnLst>
            <a:rect l="l" t="t" r="r" b="b"/>
            <a:pathLst>
              <a:path w="2531839" h="2531839">
                <a:moveTo>
                  <a:pt x="774122" y="2531611"/>
                </a:moveTo>
                <a:cubicBezTo>
                  <a:pt x="811408" y="1578257"/>
                  <a:pt x="1577457" y="812209"/>
                  <a:pt x="2530811" y="774922"/>
                </a:cubicBezTo>
                <a:lnTo>
                  <a:pt x="2530811" y="-228"/>
                </a:lnTo>
                <a:cubicBezTo>
                  <a:pt x="1149609" y="37713"/>
                  <a:pt x="36913" y="1150409"/>
                  <a:pt x="-1029" y="2531611"/>
                </a:cubicBezTo>
                <a:close/>
              </a:path>
            </a:pathLst>
          </a:custGeom>
          <a:solidFill>
            <a:schemeClr val="bg1"/>
          </a:solidFill>
          <a:ln w="72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orme libre : forme 16">
            <a:extLst>
              <a:ext uri="{FF2B5EF4-FFF2-40B4-BE49-F238E27FC236}">
                <a16:creationId xmlns:a16="http://schemas.microsoft.com/office/drawing/2014/main" id="{8C5A5F80-3004-4F3E-8272-6B37139BC8DE}"/>
              </a:ext>
            </a:extLst>
          </p:cNvPr>
          <p:cNvSpPr/>
          <p:nvPr/>
        </p:nvSpPr>
        <p:spPr>
          <a:xfrm>
            <a:off x="4226301" y="5622343"/>
            <a:ext cx="411884" cy="411872"/>
          </a:xfrm>
          <a:custGeom>
            <a:avLst/>
            <a:gdLst>
              <a:gd name="connsiteX0" fmla="*/ 2530811 w 2531839"/>
              <a:gd name="connsiteY0" fmla="*/ 1756460 h 2531765"/>
              <a:gd name="connsiteX1" fmla="*/ 774122 w 2531839"/>
              <a:gd name="connsiteY1" fmla="*/ -228 h 2531765"/>
              <a:gd name="connsiteX2" fmla="*/ -1029 w 2531839"/>
              <a:gd name="connsiteY2" fmla="*/ -228 h 2531765"/>
              <a:gd name="connsiteX3" fmla="*/ 2530811 w 2531839"/>
              <a:gd name="connsiteY3" fmla="*/ 2531538 h 2531765"/>
            </a:gdLst>
            <a:ahLst/>
            <a:cxnLst>
              <a:cxn ang="0">
                <a:pos x="connsiteX0" y="connsiteY0"/>
              </a:cxn>
              <a:cxn ang="0">
                <a:pos x="connsiteX1" y="connsiteY1"/>
              </a:cxn>
              <a:cxn ang="0">
                <a:pos x="connsiteX2" y="connsiteY2"/>
              </a:cxn>
              <a:cxn ang="0">
                <a:pos x="connsiteX3" y="connsiteY3"/>
              </a:cxn>
            </a:cxnLst>
            <a:rect l="l" t="t" r="r" b="b"/>
            <a:pathLst>
              <a:path w="2531839" h="2531765">
                <a:moveTo>
                  <a:pt x="2530811" y="1756460"/>
                </a:moveTo>
                <a:cubicBezTo>
                  <a:pt x="1577457" y="1719173"/>
                  <a:pt x="811408" y="953125"/>
                  <a:pt x="774122" y="-228"/>
                </a:cubicBezTo>
                <a:lnTo>
                  <a:pt x="-1029" y="-228"/>
                </a:lnTo>
                <a:cubicBezTo>
                  <a:pt x="36913" y="1380973"/>
                  <a:pt x="1149609" y="2493668"/>
                  <a:pt x="2530811" y="2531538"/>
                </a:cubicBezTo>
                <a:close/>
              </a:path>
            </a:pathLst>
          </a:custGeom>
          <a:solidFill>
            <a:schemeClr val="bg1"/>
          </a:solidFill>
          <a:ln w="72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orme libre : forme 17">
            <a:extLst>
              <a:ext uri="{FF2B5EF4-FFF2-40B4-BE49-F238E27FC236}">
                <a16:creationId xmlns:a16="http://schemas.microsoft.com/office/drawing/2014/main" id="{0FF55F05-6E49-4885-9480-DF9643193DBD}"/>
              </a:ext>
            </a:extLst>
          </p:cNvPr>
          <p:cNvSpPr/>
          <p:nvPr/>
        </p:nvSpPr>
        <p:spPr>
          <a:xfrm>
            <a:off x="7537033" y="5622343"/>
            <a:ext cx="411872" cy="411872"/>
          </a:xfrm>
          <a:custGeom>
            <a:avLst/>
            <a:gdLst>
              <a:gd name="connsiteX0" fmla="*/ 1755588 w 2531767"/>
              <a:gd name="connsiteY0" fmla="*/ -228 h 2531765"/>
              <a:gd name="connsiteX1" fmla="*/ -1029 w 2531767"/>
              <a:gd name="connsiteY1" fmla="*/ 1756460 h 2531765"/>
              <a:gd name="connsiteX2" fmla="*/ -1029 w 2531767"/>
              <a:gd name="connsiteY2" fmla="*/ 2531538 h 2531765"/>
              <a:gd name="connsiteX3" fmla="*/ 2530739 w 2531767"/>
              <a:gd name="connsiteY3" fmla="*/ -228 h 2531765"/>
            </a:gdLst>
            <a:ahLst/>
            <a:cxnLst>
              <a:cxn ang="0">
                <a:pos x="connsiteX0" y="connsiteY0"/>
              </a:cxn>
              <a:cxn ang="0">
                <a:pos x="connsiteX1" y="connsiteY1"/>
              </a:cxn>
              <a:cxn ang="0">
                <a:pos x="connsiteX2" y="connsiteY2"/>
              </a:cxn>
              <a:cxn ang="0">
                <a:pos x="connsiteX3" y="connsiteY3"/>
              </a:cxn>
            </a:cxnLst>
            <a:rect l="l" t="t" r="r" b="b"/>
            <a:pathLst>
              <a:path w="2531767" h="2531765">
                <a:moveTo>
                  <a:pt x="1755588" y="-228"/>
                </a:moveTo>
                <a:cubicBezTo>
                  <a:pt x="1718301" y="953125"/>
                  <a:pt x="952253" y="1719173"/>
                  <a:pt x="-1029" y="1756460"/>
                </a:cubicBezTo>
                <a:lnTo>
                  <a:pt x="-1029" y="2531538"/>
                </a:lnTo>
                <a:cubicBezTo>
                  <a:pt x="1380101" y="2493668"/>
                  <a:pt x="2492870" y="1380900"/>
                  <a:pt x="2530739" y="-228"/>
                </a:cubicBezTo>
                <a:close/>
              </a:path>
            </a:pathLst>
          </a:custGeom>
          <a:solidFill>
            <a:schemeClr val="bg1"/>
          </a:solidFill>
          <a:ln w="72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que 16">
            <a:extLst>
              <a:ext uri="{FF2B5EF4-FFF2-40B4-BE49-F238E27FC236}">
                <a16:creationId xmlns:a16="http://schemas.microsoft.com/office/drawing/2014/main" id="{F69281E2-D6C3-4047-9862-FBCA039DA55C}"/>
              </a:ext>
            </a:extLst>
          </p:cNvPr>
          <p:cNvSpPr/>
          <p:nvPr/>
        </p:nvSpPr>
        <p:spPr>
          <a:xfrm>
            <a:off x="2702097" y="-475319"/>
            <a:ext cx="1365097" cy="1365211"/>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solidFill>
            <a:schemeClr val="bg1"/>
          </a:solidFill>
          <a:ln w="72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Cercle : creux 19">
            <a:extLst>
              <a:ext uri="{FF2B5EF4-FFF2-40B4-BE49-F238E27FC236}">
                <a16:creationId xmlns:a16="http://schemas.microsoft.com/office/drawing/2014/main" id="{5DE21A87-C693-4094-B75E-E118720BAFF5}"/>
              </a:ext>
            </a:extLst>
          </p:cNvPr>
          <p:cNvSpPr/>
          <p:nvPr/>
        </p:nvSpPr>
        <p:spPr>
          <a:xfrm>
            <a:off x="3421467" y="695350"/>
            <a:ext cx="343398" cy="343398"/>
          </a:xfrm>
          <a:prstGeom prst="donut">
            <a:avLst>
              <a:gd name="adj" fmla="val 15438"/>
            </a:avLst>
          </a:pr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23;p21">
            <a:extLst>
              <a:ext uri="{FF2B5EF4-FFF2-40B4-BE49-F238E27FC236}">
                <a16:creationId xmlns:a16="http://schemas.microsoft.com/office/drawing/2014/main" id="{2D1E1E0B-B7C4-45B0-AEC4-5183CD368900}"/>
              </a:ext>
            </a:extLst>
          </p:cNvPr>
          <p:cNvSpPr txBox="1"/>
          <p:nvPr/>
        </p:nvSpPr>
        <p:spPr>
          <a:xfrm>
            <a:off x="3838874" y="598709"/>
            <a:ext cx="7133926" cy="546408"/>
          </a:xfrm>
          <a:prstGeom prst="rect">
            <a:avLst/>
          </a:prstGeom>
          <a:noFill/>
          <a:ln>
            <a:noFill/>
          </a:ln>
        </p:spPr>
        <p:txBody>
          <a:bodyPr spcFirstLastPara="1" wrap="square" lIns="53473" tIns="26722" rIns="53473" bIns="26722" anchor="t" anchorCtr="0">
            <a:spAutoFit/>
          </a:bodyPr>
          <a:lstStyle>
            <a:defPPr>
              <a:defRPr lang="fr-FR"/>
            </a:defPPr>
            <a:lvl1pPr>
              <a:buClr>
                <a:srgbClr val="000000"/>
              </a:buClr>
              <a:buSzPts val="900"/>
              <a:defRPr sz="2800" spc="3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Pts val="900"/>
              <a:buFontTx/>
              <a:buNone/>
              <a:tabLst/>
              <a:defRPr/>
            </a:pPr>
            <a:r>
              <a:rPr kumimoji="0" lang="fr-FR" sz="3200" b="0" i="0" u="none" strike="noStrike" kern="1200" cap="none" spc="100" normalizeH="0" baseline="0" noProof="0">
                <a:ln>
                  <a:noFill/>
                </a:ln>
                <a:solidFill>
                  <a:srgbClr val="00446B"/>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Medium"/>
              </a:rPr>
              <a:t>CFDP et vous </a:t>
            </a:r>
            <a:r>
              <a:rPr kumimoji="0" lang="fr-FR" sz="3200" b="0" i="0" u="none" strike="noStrike" kern="1200" cap="none" spc="100" normalizeH="0" baseline="0" noProof="0">
                <a:ln>
                  <a:noFill/>
                </a:ln>
                <a:solidFill>
                  <a:srgbClr val="00446B"/>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Montserrat Medium"/>
              </a:rPr>
              <a:t>demain</a:t>
            </a:r>
          </a:p>
        </p:txBody>
      </p:sp>
      <p:grpSp>
        <p:nvGrpSpPr>
          <p:cNvPr id="7" name="Groupe 6">
            <a:extLst>
              <a:ext uri="{FF2B5EF4-FFF2-40B4-BE49-F238E27FC236}">
                <a16:creationId xmlns:a16="http://schemas.microsoft.com/office/drawing/2014/main" id="{0BC7BF33-FFB4-4AF1-93D3-E2CCDE0455AF}"/>
              </a:ext>
            </a:extLst>
          </p:cNvPr>
          <p:cNvGrpSpPr/>
          <p:nvPr/>
        </p:nvGrpSpPr>
        <p:grpSpPr>
          <a:xfrm>
            <a:off x="4382095" y="1748343"/>
            <a:ext cx="3421380" cy="3659613"/>
            <a:chOff x="1334095" y="1748343"/>
            <a:chExt cx="3421380" cy="3659613"/>
          </a:xfrm>
        </p:grpSpPr>
        <p:sp>
          <p:nvSpPr>
            <p:cNvPr id="14" name="ZoneTexte 13">
              <a:extLst>
                <a:ext uri="{FF2B5EF4-FFF2-40B4-BE49-F238E27FC236}">
                  <a16:creationId xmlns:a16="http://schemas.microsoft.com/office/drawing/2014/main" id="{CB5E2277-BC97-45C0-B860-C0C142B39E6E}"/>
                </a:ext>
              </a:extLst>
            </p:cNvPr>
            <p:cNvSpPr txBox="1"/>
            <p:nvPr/>
          </p:nvSpPr>
          <p:spPr>
            <a:xfrm>
              <a:off x="1334095" y="1748343"/>
              <a:ext cx="342138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100" normalizeH="0" baseline="0" noProof="0">
                  <a:ln>
                    <a:noFill/>
                  </a:ln>
                  <a:solidFill>
                    <a:srgbClr val="00446B"/>
                  </a:solidFill>
                  <a:effectLst/>
                  <a:uLnTx/>
                  <a:uFillTx/>
                  <a:latin typeface="Open Sans" panose="020B0606030504020204" pitchFamily="34" charset="0"/>
                  <a:ea typeface="Open Sans" panose="020B0606030504020204" pitchFamily="34" charset="0"/>
                  <a:cs typeface="Open Sans" panose="020B0606030504020204" pitchFamily="34" charset="0"/>
                </a:rPr>
                <a:t>BESOIN </a:t>
              </a:r>
              <a:br>
                <a:rPr kumimoji="0" lang="fr-FR" sz="1600" b="1" i="0" u="none" strike="noStrike" kern="1200" cap="none" spc="100" normalizeH="0" baseline="0" noProof="0">
                  <a:ln>
                    <a:noFill/>
                  </a:ln>
                  <a:solidFill>
                    <a:srgbClr val="00446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fr-FR" sz="1600" b="1" i="0" u="none" strike="noStrike" kern="1200" cap="none" spc="100" normalizeH="0" baseline="0" noProof="0">
                  <a:ln>
                    <a:noFill/>
                  </a:ln>
                  <a:solidFill>
                    <a:srgbClr val="00446B"/>
                  </a:solidFill>
                  <a:effectLst/>
                  <a:uLnTx/>
                  <a:uFillTx/>
                  <a:latin typeface="Open Sans" panose="020B0606030504020204" pitchFamily="34" charset="0"/>
                  <a:ea typeface="Open Sans" panose="020B0606030504020204" pitchFamily="34" charset="0"/>
                  <a:cs typeface="Open Sans" panose="020B0606030504020204" pitchFamily="34" charset="0"/>
                </a:rPr>
                <a:t>D’ÉCHANGER ?</a:t>
              </a:r>
            </a:p>
          </p:txBody>
        </p:sp>
        <p:sp>
          <p:nvSpPr>
            <p:cNvPr id="28" name="Google Shape;412;p12">
              <a:extLst>
                <a:ext uri="{FF2B5EF4-FFF2-40B4-BE49-F238E27FC236}">
                  <a16:creationId xmlns:a16="http://schemas.microsoft.com/office/drawing/2014/main" id="{418D1BF3-C2BA-4683-8745-33127EC9197D}"/>
                </a:ext>
              </a:extLst>
            </p:cNvPr>
            <p:cNvSpPr txBox="1"/>
            <p:nvPr/>
          </p:nvSpPr>
          <p:spPr>
            <a:xfrm>
              <a:off x="1462218" y="4267997"/>
              <a:ext cx="2949312" cy="295434"/>
            </a:xfrm>
            <a:prstGeom prst="rect">
              <a:avLst/>
            </a:prstGeom>
            <a:noFill/>
            <a:ln>
              <a:noFill/>
            </a:ln>
          </p:spPr>
          <p:txBody>
            <a:bodyPr spcFirstLastPara="1" wrap="square" lIns="0" tIns="8033" rIns="0" bIns="0" anchor="t" anchorCtr="0">
              <a:spAutoFit/>
            </a:bodyPr>
            <a:lstStyle/>
            <a:p>
              <a:pPr marL="8467" marR="3387"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867" kern="0" dirty="0">
                  <a:solidFill>
                    <a:srgbClr val="00446B"/>
                  </a:solidFill>
                  <a:latin typeface="Open Sans" panose="020B0606030504020204" pitchFamily="34" charset="0"/>
                  <a:ea typeface="Open Sans" panose="020B0606030504020204" pitchFamily="34" charset="0"/>
                  <a:cs typeface="Open Sans" panose="020B0606030504020204" pitchFamily="34" charset="0"/>
                  <a:sym typeface="Verdana"/>
                </a:rPr>
                <a:t>Aline KOZMA</a:t>
              </a:r>
              <a:endParaRPr kumimoji="0" lang="fr-FR" sz="1867" b="0" i="0" u="none" strike="noStrike" kern="0" cap="none" spc="0" normalizeH="0" baseline="0" noProof="0" dirty="0">
                <a:ln>
                  <a:noFill/>
                </a:ln>
                <a:solidFill>
                  <a:srgbClr val="00446B"/>
                </a:solidFill>
                <a:effectLst/>
                <a:uLnTx/>
                <a:uFillTx/>
                <a:latin typeface="Open Sans" panose="020B0606030504020204" pitchFamily="34" charset="0"/>
                <a:ea typeface="Open Sans" panose="020B0606030504020204" pitchFamily="34" charset="0"/>
                <a:cs typeface="Open Sans" panose="020B0606030504020204" pitchFamily="34" charset="0"/>
                <a:sym typeface="Verdana"/>
              </a:endParaRPr>
            </a:p>
          </p:txBody>
        </p:sp>
        <p:sp>
          <p:nvSpPr>
            <p:cNvPr id="29" name="Google Shape;413;p12">
              <a:extLst>
                <a:ext uri="{FF2B5EF4-FFF2-40B4-BE49-F238E27FC236}">
                  <a16:creationId xmlns:a16="http://schemas.microsoft.com/office/drawing/2014/main" id="{7A2F8E54-3EA1-4A30-A037-DE4613DBAE49}"/>
                </a:ext>
              </a:extLst>
            </p:cNvPr>
            <p:cNvSpPr txBox="1"/>
            <p:nvPr/>
          </p:nvSpPr>
          <p:spPr>
            <a:xfrm>
              <a:off x="1691192" y="4912952"/>
              <a:ext cx="2720338" cy="495004"/>
            </a:xfrm>
            <a:prstGeom prst="rect">
              <a:avLst/>
            </a:prstGeom>
            <a:noFill/>
            <a:ln>
              <a:noFill/>
            </a:ln>
          </p:spPr>
          <p:txBody>
            <a:bodyPr spcFirstLastPara="1" wrap="square" lIns="0" tIns="7617" rIns="0" bIns="0" anchor="t" anchorCtr="0">
              <a:spAutoFit/>
            </a:bodyPr>
            <a:lstStyle/>
            <a:p>
              <a:pPr marL="8467" marR="102452" lvl="0" indent="0" algn="ctr" defTabSz="914400" rtl="0" eaLnBrk="1" fontAlgn="auto" latinLnBrk="0" hangingPunct="1">
                <a:lnSpc>
                  <a:spcPct val="100000"/>
                </a:lnSpc>
                <a:spcBef>
                  <a:spcPts val="60"/>
                </a:spcBef>
                <a:spcAft>
                  <a:spcPts val="0"/>
                </a:spcAft>
                <a:buClr>
                  <a:srgbClr val="000000"/>
                </a:buClr>
                <a:buSzTx/>
                <a:buFont typeface="Arial"/>
                <a:buNone/>
                <a:tabLst/>
                <a:defRPr/>
              </a:pPr>
              <a:r>
                <a:rPr kumimoji="0" lang="fr-FR" sz="1400" b="1" i="0" u="none" strike="noStrike" kern="0" cap="none" spc="0" normalizeH="0" baseline="0" noProof="0" dirty="0">
                  <a:ln>
                    <a:noFill/>
                  </a:ln>
                  <a:solidFill>
                    <a:srgbClr val="00446B"/>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+33 (0)4 76 01 29 20</a:t>
              </a:r>
            </a:p>
            <a:p>
              <a:pPr marL="8467" marR="102452" lvl="0" indent="0" algn="ctr" defTabSz="914400" rtl="0" eaLnBrk="1" fontAlgn="auto" latinLnBrk="0" hangingPunct="1">
                <a:lnSpc>
                  <a:spcPct val="100000"/>
                </a:lnSpc>
                <a:spcBef>
                  <a:spcPts val="60"/>
                </a:spcBef>
                <a:spcAft>
                  <a:spcPts val="0"/>
                </a:spcAft>
                <a:buClr>
                  <a:srgbClr val="000000"/>
                </a:buClr>
                <a:buSzTx/>
                <a:buFont typeface="Arial"/>
                <a:buNone/>
                <a:tabLst/>
                <a:defRPr/>
              </a:pPr>
              <a:r>
                <a:rPr lang="fr-FR" sz="1600" kern="0" dirty="0" err="1">
                  <a:solidFill>
                    <a:srgbClr val="00446B"/>
                  </a:solidFill>
                  <a:latin typeface="Open Sans" panose="020B0606030504020204" pitchFamily="34" charset="0"/>
                  <a:ea typeface="Open Sans" panose="020B0606030504020204" pitchFamily="34" charset="0"/>
                  <a:cs typeface="Open Sans" panose="020B0606030504020204" pitchFamily="34" charset="0"/>
                  <a:sym typeface="Arial"/>
                </a:rPr>
                <a:t>akozma</a:t>
              </a:r>
              <a:r>
                <a:rPr kumimoji="0" lang="fr-FR" sz="1600" b="0" i="0" u="none" strike="noStrike" kern="0" cap="none" spc="0" normalizeH="0" baseline="0" noProof="0" dirty="0">
                  <a:ln>
                    <a:noFill/>
                  </a:ln>
                  <a:solidFill>
                    <a:srgbClr val="00446B"/>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@cfdp.fr</a:t>
              </a:r>
              <a:endParaRPr kumimoji="0" sz="1600" b="0" i="0" u="none" strike="noStrike" kern="0" cap="none" spc="0" normalizeH="0" baseline="0" noProof="0" dirty="0">
                <a:ln>
                  <a:noFill/>
                </a:ln>
                <a:solidFill>
                  <a:srgbClr val="00446B"/>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 name="Ellipse 1">
              <a:extLst>
                <a:ext uri="{FF2B5EF4-FFF2-40B4-BE49-F238E27FC236}">
                  <a16:creationId xmlns:a16="http://schemas.microsoft.com/office/drawing/2014/main" id="{57206CAA-605E-4D70-8B0E-710AF2ABE8F1}"/>
                </a:ext>
              </a:extLst>
            </p:cNvPr>
            <p:cNvSpPr/>
            <p:nvPr/>
          </p:nvSpPr>
          <p:spPr>
            <a:xfrm>
              <a:off x="1967264" y="2862673"/>
              <a:ext cx="1220158" cy="1220156"/>
            </a:xfrm>
            <a:prstGeom prst="ellipse">
              <a:avLst/>
            </a:prstGeom>
            <a:solidFill>
              <a:srgbClr val="45A7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Ellipse 30">
              <a:extLst>
                <a:ext uri="{FF2B5EF4-FFF2-40B4-BE49-F238E27FC236}">
                  <a16:creationId xmlns:a16="http://schemas.microsoft.com/office/drawing/2014/main" id="{3343945C-1866-4B10-BEA3-EBAF44210C26}"/>
                </a:ext>
              </a:extLst>
            </p:cNvPr>
            <p:cNvSpPr/>
            <p:nvPr/>
          </p:nvSpPr>
          <p:spPr>
            <a:xfrm>
              <a:off x="2918490" y="2862673"/>
              <a:ext cx="1220158" cy="1220156"/>
            </a:xfrm>
            <a:prstGeom prst="ellipse">
              <a:avLst/>
            </a:prstGeom>
            <a:solidFill>
              <a:srgbClr val="438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Ellipse 4">
              <a:extLst>
                <a:ext uri="{FF2B5EF4-FFF2-40B4-BE49-F238E27FC236}">
                  <a16:creationId xmlns:a16="http://schemas.microsoft.com/office/drawing/2014/main" id="{F89FE519-6A39-48BE-A22C-B54EACD15286}"/>
                </a:ext>
              </a:extLst>
            </p:cNvPr>
            <p:cNvSpPr/>
            <p:nvPr/>
          </p:nvSpPr>
          <p:spPr>
            <a:xfrm>
              <a:off x="2323595" y="2778723"/>
              <a:ext cx="1354189" cy="135418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30135253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23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ersonne&#10;&#10;Description générée automatiquement">
            <a:extLst>
              <a:ext uri="{FF2B5EF4-FFF2-40B4-BE49-F238E27FC236}">
                <a16:creationId xmlns:a16="http://schemas.microsoft.com/office/drawing/2014/main" id="{0F1AD8FE-896D-413A-9D80-CDB544EC43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a:stretch/>
        </p:blipFill>
        <p:spPr>
          <a:xfrm>
            <a:off x="-1" y="0"/>
            <a:ext cx="12191999" cy="6858000"/>
          </a:xfrm>
          <a:prstGeom prst="rect">
            <a:avLst/>
          </a:prstGeom>
        </p:spPr>
      </p:pic>
      <p:pic>
        <p:nvPicPr>
          <p:cNvPr id="33" name="Image 32" descr="Une image contenant personne&#10;&#10;Description générée automatiquement">
            <a:extLst>
              <a:ext uri="{FF2B5EF4-FFF2-40B4-BE49-F238E27FC236}">
                <a16:creationId xmlns:a16="http://schemas.microsoft.com/office/drawing/2014/main" id="{B53E5579-F20C-4C21-8DB7-2163810746C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75000"/>
                    </a14:imgEffect>
                    <a14:imgEffect>
                      <a14:brightnessContrast bright="-15000" contrast="-15000"/>
                    </a14:imgEffect>
                  </a14:imgLayer>
                </a14:imgProps>
              </a:ext>
              <a:ext uri="{28A0092B-C50C-407E-A947-70E740481C1C}">
                <a14:useLocalDpi xmlns:a14="http://schemas.microsoft.com/office/drawing/2010/main"/>
              </a:ext>
            </a:extLst>
          </a:blip>
          <a:srcRect l="-3"/>
          <a:stretch/>
        </p:blipFill>
        <p:spPr>
          <a:xfrm>
            <a:off x="-3" y="0"/>
            <a:ext cx="4538599" cy="6858000"/>
          </a:xfrm>
          <a:prstGeom prst="rect">
            <a:avLst/>
          </a:prstGeom>
        </p:spPr>
      </p:pic>
      <p:sp>
        <p:nvSpPr>
          <p:cNvPr id="5" name="Espace réservé du numéro de diapositive 4">
            <a:extLst>
              <a:ext uri="{FF2B5EF4-FFF2-40B4-BE49-F238E27FC236}">
                <a16:creationId xmlns:a16="http://schemas.microsoft.com/office/drawing/2014/main" id="{219991A3-443A-4653-B255-09F00D084FBD}"/>
              </a:ext>
            </a:extLst>
          </p:cNvPr>
          <p:cNvSpPr>
            <a:spLocks noGrp="1"/>
          </p:cNvSpPr>
          <p:nvPr>
            <p:ph type="sldNum" sz="quarter" idx="12"/>
          </p:nvPr>
        </p:nvSpPr>
        <p:spPr/>
        <p:txBody>
          <a:bodyPr/>
          <a:lstStyle/>
          <a:p>
            <a:fld id="{09EDC5A7-AAAA-874C-81C4-A902551AA758}" type="slidenum">
              <a:rPr lang="fr-FR" smtClean="0">
                <a:solidFill>
                  <a:schemeClr val="accent2"/>
                </a:solidFill>
              </a:rPr>
              <a:pPr/>
              <a:t>4</a:t>
            </a:fld>
            <a:endParaRPr lang="fr-FR">
              <a:solidFill>
                <a:schemeClr val="accent2"/>
              </a:solidFill>
            </a:endParaRPr>
          </a:p>
        </p:txBody>
      </p:sp>
      <p:sp>
        <p:nvSpPr>
          <p:cNvPr id="16" name="ZoneTexte 15">
            <a:extLst>
              <a:ext uri="{FF2B5EF4-FFF2-40B4-BE49-F238E27FC236}">
                <a16:creationId xmlns:a16="http://schemas.microsoft.com/office/drawing/2014/main" id="{0306B223-A941-4386-806A-E1629C3A6945}"/>
              </a:ext>
            </a:extLst>
          </p:cNvPr>
          <p:cNvSpPr txBox="1"/>
          <p:nvPr/>
        </p:nvSpPr>
        <p:spPr>
          <a:xfrm>
            <a:off x="15112" y="6601825"/>
            <a:ext cx="4998720" cy="215444"/>
          </a:xfrm>
          <a:prstGeom prst="rect">
            <a:avLst/>
          </a:prstGeom>
          <a:noFill/>
        </p:spPr>
        <p:txBody>
          <a:bodyPr wrap="square">
            <a:spAutoFit/>
          </a:bodyPr>
          <a:lstStyle/>
          <a:p>
            <a:r>
              <a:rPr lang="fr-FR" sz="800">
                <a:solidFill>
                  <a:schemeClr val="bg1"/>
                </a:solidFill>
              </a:rPr>
              <a:t>Sondage IFOP 2021</a:t>
            </a:r>
          </a:p>
        </p:txBody>
      </p:sp>
      <p:sp>
        <p:nvSpPr>
          <p:cNvPr id="20" name="Titre 2">
            <a:extLst>
              <a:ext uri="{FF2B5EF4-FFF2-40B4-BE49-F238E27FC236}">
                <a16:creationId xmlns:a16="http://schemas.microsoft.com/office/drawing/2014/main" id="{B179F187-21A7-4AFC-91B3-DD1BFAABA3F8}"/>
              </a:ext>
            </a:extLst>
          </p:cNvPr>
          <p:cNvSpPr txBox="1">
            <a:spLocks/>
          </p:cNvSpPr>
          <p:nvPr/>
        </p:nvSpPr>
        <p:spPr>
          <a:xfrm>
            <a:off x="938355" y="3218637"/>
            <a:ext cx="3149812" cy="1754327"/>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des Français </a:t>
            </a:r>
            <a:b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se privent d’un avocat estimant </a:t>
            </a:r>
            <a:b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que ce service </a:t>
            </a:r>
            <a:b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est trop cher</a:t>
            </a:r>
          </a:p>
        </p:txBody>
      </p:sp>
      <p:sp>
        <p:nvSpPr>
          <p:cNvPr id="13" name="Cercle : creux 12">
            <a:extLst>
              <a:ext uri="{FF2B5EF4-FFF2-40B4-BE49-F238E27FC236}">
                <a16:creationId xmlns:a16="http://schemas.microsoft.com/office/drawing/2014/main" id="{64BA6F0B-98B7-497C-BCBD-F43D6A7D5BC3}"/>
              </a:ext>
            </a:extLst>
          </p:cNvPr>
          <p:cNvSpPr/>
          <p:nvPr/>
        </p:nvSpPr>
        <p:spPr>
          <a:xfrm>
            <a:off x="-351269" y="-479648"/>
            <a:ext cx="1381296" cy="1381296"/>
          </a:xfrm>
          <a:prstGeom prst="donut">
            <a:avLst>
              <a:gd name="adj" fmla="val 14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0024909F-7EB0-4123-9369-CF2DA4217DAD}"/>
              </a:ext>
            </a:extLst>
          </p:cNvPr>
          <p:cNvSpPr txBox="1"/>
          <p:nvPr/>
        </p:nvSpPr>
        <p:spPr>
          <a:xfrm>
            <a:off x="919450" y="1644291"/>
            <a:ext cx="3265179" cy="1631216"/>
          </a:xfrm>
          <a:prstGeom prst="rect">
            <a:avLst/>
          </a:prstGeom>
          <a:noFill/>
        </p:spPr>
        <p:txBody>
          <a:bodyPr wrap="square">
            <a:spAutoFit/>
          </a:bodyPr>
          <a:lstStyle/>
          <a:p>
            <a:r>
              <a:rPr lang="fr-FR" sz="10000" b="1">
                <a:solidFill>
                  <a:schemeClr val="bg1"/>
                </a:solidFill>
                <a:latin typeface="Open Sans" panose="020B0606030504020204" pitchFamily="34" charset="0"/>
                <a:ea typeface="Open Sans" panose="020B0606030504020204" pitchFamily="34" charset="0"/>
                <a:cs typeface="Open Sans" panose="020B0606030504020204" pitchFamily="34" charset="0"/>
              </a:rPr>
              <a:t>60</a:t>
            </a:r>
            <a:r>
              <a:rPr lang="fr-FR" sz="250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fr-FR" sz="1000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53434706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3" presetClass="entr" presetSubtype="32"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 calcmode="lin" valueType="num">
                                      <p:cBhvr>
                                        <p:cTn id="10" dur="250" fill="hold"/>
                                        <p:tgtEl>
                                          <p:spTgt spid="15"/>
                                        </p:tgtEl>
                                        <p:attrNameLst>
                                          <p:attrName>ppt_w</p:attrName>
                                        </p:attrNameLst>
                                      </p:cBhvr>
                                      <p:tavLst>
                                        <p:tav tm="0">
                                          <p:val>
                                            <p:strVal val="4*#ppt_w"/>
                                          </p:val>
                                        </p:tav>
                                        <p:tav tm="100000">
                                          <p:val>
                                            <p:strVal val="#ppt_w"/>
                                          </p:val>
                                        </p:tav>
                                      </p:tavLst>
                                    </p:anim>
                                    <p:anim calcmode="lin" valueType="num">
                                      <p:cBhvr>
                                        <p:cTn id="11" dur="250" fill="hold"/>
                                        <p:tgtEl>
                                          <p:spTgt spid="15"/>
                                        </p:tgtEl>
                                        <p:attrNameLst>
                                          <p:attrName>ppt_h</p:attrName>
                                        </p:attrNameLst>
                                      </p:cBhvr>
                                      <p:tavLst>
                                        <p:tav tm="0">
                                          <p:val>
                                            <p:strVal val="4*#ppt_h"/>
                                          </p:val>
                                        </p:tav>
                                        <p:tav tm="100000">
                                          <p:val>
                                            <p:strVal val="#ppt_h"/>
                                          </p:val>
                                        </p:tav>
                                      </p:tavLst>
                                    </p:anim>
                                  </p:childTnLst>
                                </p:cTn>
                              </p:par>
                            </p:childTnLst>
                          </p:cTn>
                        </p:par>
                        <p:par>
                          <p:cTn id="12" fill="hold">
                            <p:stCondLst>
                              <p:cond delay="500"/>
                            </p:stCondLst>
                            <p:childTnLst>
                              <p:par>
                                <p:cTn id="13" presetID="47" presetClass="entr" presetSubtype="0" fill="hold" grpId="0" nodeType="after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750"/>
                                        <p:tgtEl>
                                          <p:spTgt spid="20"/>
                                        </p:tgtEl>
                                      </p:cBhvr>
                                    </p:animEffect>
                                    <p:anim calcmode="lin" valueType="num">
                                      <p:cBhvr>
                                        <p:cTn id="16" dur="750" fill="hold"/>
                                        <p:tgtEl>
                                          <p:spTgt spid="20"/>
                                        </p:tgtEl>
                                        <p:attrNameLst>
                                          <p:attrName>ppt_x</p:attrName>
                                        </p:attrNameLst>
                                      </p:cBhvr>
                                      <p:tavLst>
                                        <p:tav tm="0">
                                          <p:val>
                                            <p:strVal val="#ppt_x"/>
                                          </p:val>
                                        </p:tav>
                                        <p:tav tm="100000">
                                          <p:val>
                                            <p:strVal val="#ppt_x"/>
                                          </p:val>
                                        </p:tav>
                                      </p:tavLst>
                                    </p:anim>
                                    <p:anim calcmode="lin" valueType="num">
                                      <p:cBhvr>
                                        <p:cTn id="17" dur="75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 presetClass="entr" presetSubtype="0" fill="hold" grpId="2"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6" presetClass="emph" presetSubtype="0" fill="hold" grpId="0" nodeType="withEffect">
                                  <p:stCondLst>
                                    <p:cond delay="0"/>
                                  </p:stCondLst>
                                  <p:childTnLst>
                                    <p:animScale>
                                      <p:cBhvr>
                                        <p:cTn id="25" dur="500" fill="hold"/>
                                        <p:tgtEl>
                                          <p:spTgt spid="13"/>
                                        </p:tgtEl>
                                      </p:cBhvr>
                                      <p:by x="150000" y="150000"/>
                                    </p:animScale>
                                  </p:childTnLst>
                                </p:cTn>
                              </p:par>
                              <p:par>
                                <p:cTn id="26" presetID="10" presetClass="exit" presetSubtype="0" fill="hold" grpId="1" nodeType="withEffect">
                                  <p:stCondLst>
                                    <p:cond delay="250"/>
                                  </p:stCondLst>
                                  <p:childTnLst>
                                    <p:animEffect transition="out" filter="fade">
                                      <p:cBhvr>
                                        <p:cTn id="27" dur="250"/>
                                        <p:tgtEl>
                                          <p:spTgt spid="13"/>
                                        </p:tgtEl>
                                      </p:cBhvr>
                                    </p:animEffect>
                                    <p:set>
                                      <p:cBhvr>
                                        <p:cTn id="28" dur="1" fill="hold">
                                          <p:stCondLst>
                                            <p:cond delay="2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13" grpId="0" animBg="1"/>
      <p:bldP spid="13" grpId="1" animBg="1"/>
      <p:bldP spid="13" grpId="2"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ersonne, extérieur, assis, terrain&#10;&#10;Description générée automatiquement">
            <a:extLst>
              <a:ext uri="{FF2B5EF4-FFF2-40B4-BE49-F238E27FC236}">
                <a16:creationId xmlns:a16="http://schemas.microsoft.com/office/drawing/2014/main" id="{E0BC1097-DFDD-4929-BFA3-40097154F3C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016" y="0"/>
            <a:ext cx="12210142" cy="6858000"/>
          </a:xfrm>
          <a:prstGeom prst="rect">
            <a:avLst/>
          </a:prstGeom>
        </p:spPr>
      </p:pic>
      <p:pic>
        <p:nvPicPr>
          <p:cNvPr id="32" name="Image 31" descr="Une image contenant personne, extérieur, assis, terrain&#10;&#10;Description générée automatiquement">
            <a:extLst>
              <a:ext uri="{FF2B5EF4-FFF2-40B4-BE49-F238E27FC236}">
                <a16:creationId xmlns:a16="http://schemas.microsoft.com/office/drawing/2014/main" id="{A2912155-FF89-4BF0-B2A0-0434BE33800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87000"/>
                    </a14:imgEffect>
                    <a14:imgEffect>
                      <a14:brightnessContrast bright="-15000" contrast="-15000"/>
                    </a14:imgEffect>
                  </a14:imgLayer>
                </a14:imgProps>
              </a:ext>
              <a:ext uri="{28A0092B-C50C-407E-A947-70E740481C1C}">
                <a14:useLocalDpi xmlns:a14="http://schemas.microsoft.com/office/drawing/2010/main"/>
              </a:ext>
            </a:extLst>
          </a:blip>
          <a:srcRect/>
          <a:stretch/>
        </p:blipFill>
        <p:spPr>
          <a:xfrm>
            <a:off x="0" y="0"/>
            <a:ext cx="4538597" cy="6858000"/>
          </a:xfrm>
          <a:prstGeom prst="rect">
            <a:avLst/>
          </a:prstGeom>
        </p:spPr>
      </p:pic>
      <p:sp>
        <p:nvSpPr>
          <p:cNvPr id="5" name="Espace réservé du numéro de diapositive 4">
            <a:extLst>
              <a:ext uri="{FF2B5EF4-FFF2-40B4-BE49-F238E27FC236}">
                <a16:creationId xmlns:a16="http://schemas.microsoft.com/office/drawing/2014/main" id="{219991A3-443A-4653-B255-09F00D084FBD}"/>
              </a:ext>
            </a:extLst>
          </p:cNvPr>
          <p:cNvSpPr>
            <a:spLocks noGrp="1"/>
          </p:cNvSpPr>
          <p:nvPr>
            <p:ph type="sldNum" sz="quarter" idx="12"/>
          </p:nvPr>
        </p:nvSpPr>
        <p:spPr/>
        <p:txBody>
          <a:bodyPr/>
          <a:lstStyle/>
          <a:p>
            <a:fld id="{09EDC5A7-AAAA-874C-81C4-A902551AA758}" type="slidenum">
              <a:rPr lang="fr-FR" smtClean="0">
                <a:solidFill>
                  <a:schemeClr val="accent2">
                    <a:lumMod val="40000"/>
                    <a:lumOff val="60000"/>
                  </a:schemeClr>
                </a:solidFill>
              </a:rPr>
              <a:pPr/>
              <a:t>5</a:t>
            </a:fld>
            <a:endParaRPr lang="fr-FR">
              <a:solidFill>
                <a:schemeClr val="accent2">
                  <a:lumMod val="40000"/>
                  <a:lumOff val="60000"/>
                </a:schemeClr>
              </a:solidFill>
            </a:endParaRPr>
          </a:p>
        </p:txBody>
      </p:sp>
      <p:sp>
        <p:nvSpPr>
          <p:cNvPr id="11" name="ZoneTexte 10">
            <a:extLst>
              <a:ext uri="{FF2B5EF4-FFF2-40B4-BE49-F238E27FC236}">
                <a16:creationId xmlns:a16="http://schemas.microsoft.com/office/drawing/2014/main" id="{73D602A6-29C1-4E91-AA25-4B02355ED40B}"/>
              </a:ext>
            </a:extLst>
          </p:cNvPr>
          <p:cNvSpPr txBox="1"/>
          <p:nvPr/>
        </p:nvSpPr>
        <p:spPr>
          <a:xfrm>
            <a:off x="2441" y="6490224"/>
            <a:ext cx="3373016" cy="338554"/>
          </a:xfrm>
          <a:prstGeom prst="rect">
            <a:avLst/>
          </a:prstGeom>
          <a:noFill/>
        </p:spPr>
        <p:txBody>
          <a:bodyPr wrap="square">
            <a:spAutoFit/>
          </a:bodyPr>
          <a:lstStyle/>
          <a:p>
            <a:r>
              <a:rPr lang="fr-FR" sz="800">
                <a:solidFill>
                  <a:schemeClr val="bg1"/>
                </a:solidFill>
              </a:rPr>
              <a:t>Les chiffres clés de la Justice 2021 </a:t>
            </a:r>
            <a:br>
              <a:rPr lang="fr-FR" sz="800">
                <a:solidFill>
                  <a:schemeClr val="bg1"/>
                </a:solidFill>
              </a:rPr>
            </a:br>
            <a:r>
              <a:rPr lang="fr-FR" sz="800">
                <a:solidFill>
                  <a:schemeClr val="bg1"/>
                </a:solidFill>
              </a:rPr>
              <a:t>Ministère de la justice</a:t>
            </a:r>
          </a:p>
        </p:txBody>
      </p:sp>
      <p:sp>
        <p:nvSpPr>
          <p:cNvPr id="12" name="Titre 2">
            <a:extLst>
              <a:ext uri="{FF2B5EF4-FFF2-40B4-BE49-F238E27FC236}">
                <a16:creationId xmlns:a16="http://schemas.microsoft.com/office/drawing/2014/main" id="{6F3B5F44-53C9-4183-A963-0A4B2F7D3019}"/>
              </a:ext>
            </a:extLst>
          </p:cNvPr>
          <p:cNvSpPr txBox="1">
            <a:spLocks/>
          </p:cNvSpPr>
          <p:nvPr/>
        </p:nvSpPr>
        <p:spPr>
          <a:xfrm>
            <a:off x="646278" y="3168532"/>
            <a:ext cx="3293274" cy="2419124"/>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c’est la </a:t>
            </a: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durée moyenne </a:t>
            </a:r>
            <a:b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des affaires traitées au Conseil des P</a:t>
            </a: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rud’hommes </a:t>
            </a:r>
            <a:b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ou au Tribunal Judiciaire </a:t>
            </a:r>
          </a:p>
        </p:txBody>
      </p:sp>
      <p:sp>
        <p:nvSpPr>
          <p:cNvPr id="10" name="Cercle : creux 9">
            <a:extLst>
              <a:ext uri="{FF2B5EF4-FFF2-40B4-BE49-F238E27FC236}">
                <a16:creationId xmlns:a16="http://schemas.microsoft.com/office/drawing/2014/main" id="{4992CAF2-9F0A-4484-AC6E-463D5A035524}"/>
              </a:ext>
            </a:extLst>
          </p:cNvPr>
          <p:cNvSpPr/>
          <p:nvPr/>
        </p:nvSpPr>
        <p:spPr>
          <a:xfrm>
            <a:off x="-351269" y="-479648"/>
            <a:ext cx="1381296" cy="1381296"/>
          </a:xfrm>
          <a:prstGeom prst="donut">
            <a:avLst>
              <a:gd name="adj" fmla="val 14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45CFDFD5-420F-4087-8609-0680168F8D47}"/>
              </a:ext>
            </a:extLst>
          </p:cNvPr>
          <p:cNvSpPr txBox="1"/>
          <p:nvPr/>
        </p:nvSpPr>
        <p:spPr>
          <a:xfrm>
            <a:off x="627373" y="1644290"/>
            <a:ext cx="3454458" cy="1631215"/>
          </a:xfrm>
          <a:prstGeom prst="rect">
            <a:avLst/>
          </a:prstGeom>
          <a:noFill/>
        </p:spPr>
        <p:txBody>
          <a:bodyPr wrap="square">
            <a:spAutoFit/>
          </a:bodyPr>
          <a:lstStyle/>
          <a:p>
            <a:r>
              <a:rPr lang="fr-FR" sz="10000" b="1">
                <a:solidFill>
                  <a:schemeClr val="bg1"/>
                </a:solidFill>
                <a:latin typeface="Open Sans" panose="020B0606030504020204" pitchFamily="34" charset="0"/>
                <a:ea typeface="Open Sans" panose="020B0606030504020204" pitchFamily="34" charset="0"/>
                <a:cs typeface="Open Sans" panose="020B0606030504020204" pitchFamily="34" charset="0"/>
              </a:rPr>
              <a:t>3,5</a:t>
            </a:r>
            <a:r>
              <a:rPr lang="fr-FR" sz="250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fr-FR" sz="5000">
                <a:solidFill>
                  <a:schemeClr val="bg1"/>
                </a:solidFill>
                <a:latin typeface="Open Sans" panose="020B0606030504020204" pitchFamily="34" charset="0"/>
                <a:ea typeface="Open Sans" panose="020B0606030504020204" pitchFamily="34" charset="0"/>
                <a:cs typeface="Open Sans" panose="020B0606030504020204" pitchFamily="34" charset="0"/>
              </a:rPr>
              <a:t>ans</a:t>
            </a:r>
          </a:p>
        </p:txBody>
      </p:sp>
    </p:spTree>
    <p:extLst>
      <p:ext uri="{BB962C8B-B14F-4D97-AF65-F5344CB8AC3E}">
        <p14:creationId xmlns:p14="http://schemas.microsoft.com/office/powerpoint/2010/main" val="17686833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3" presetClass="entr" presetSubtype="32"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 calcmode="lin" valueType="num">
                                      <p:cBhvr>
                                        <p:cTn id="10" dur="250" fill="hold"/>
                                        <p:tgtEl>
                                          <p:spTgt spid="13"/>
                                        </p:tgtEl>
                                        <p:attrNameLst>
                                          <p:attrName>ppt_w</p:attrName>
                                        </p:attrNameLst>
                                      </p:cBhvr>
                                      <p:tavLst>
                                        <p:tav tm="0">
                                          <p:val>
                                            <p:strVal val="4*#ppt_w"/>
                                          </p:val>
                                        </p:tav>
                                        <p:tav tm="100000">
                                          <p:val>
                                            <p:strVal val="#ppt_w"/>
                                          </p:val>
                                        </p:tav>
                                      </p:tavLst>
                                    </p:anim>
                                    <p:anim calcmode="lin" valueType="num">
                                      <p:cBhvr>
                                        <p:cTn id="11" dur="250" fill="hold"/>
                                        <p:tgtEl>
                                          <p:spTgt spid="13"/>
                                        </p:tgtEl>
                                        <p:attrNameLst>
                                          <p:attrName>ppt_h</p:attrName>
                                        </p:attrNameLst>
                                      </p:cBhvr>
                                      <p:tavLst>
                                        <p:tav tm="0">
                                          <p:val>
                                            <p:strVal val="4*#ppt_h"/>
                                          </p:val>
                                        </p:tav>
                                        <p:tav tm="100000">
                                          <p:val>
                                            <p:strVal val="#ppt_h"/>
                                          </p:val>
                                        </p:tav>
                                      </p:tavLst>
                                    </p:anim>
                                  </p:childTnLst>
                                </p:cTn>
                              </p:par>
                            </p:childTnLst>
                          </p:cTn>
                        </p:par>
                        <p:par>
                          <p:cTn id="12" fill="hold">
                            <p:stCondLst>
                              <p:cond delay="500"/>
                            </p:stCondLst>
                            <p:childTnLst>
                              <p:par>
                                <p:cTn id="13" presetID="47"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anim calcmode="lin" valueType="num">
                                      <p:cBhvr>
                                        <p:cTn id="16" dur="750" fill="hold"/>
                                        <p:tgtEl>
                                          <p:spTgt spid="12"/>
                                        </p:tgtEl>
                                        <p:attrNameLst>
                                          <p:attrName>ppt_x</p:attrName>
                                        </p:attrNameLst>
                                      </p:cBhvr>
                                      <p:tavLst>
                                        <p:tav tm="0">
                                          <p:val>
                                            <p:strVal val="#ppt_x"/>
                                          </p:val>
                                        </p:tav>
                                        <p:tav tm="100000">
                                          <p:val>
                                            <p:strVal val="#ppt_x"/>
                                          </p:val>
                                        </p:tav>
                                      </p:tavLst>
                                    </p:anim>
                                    <p:anim calcmode="lin" valueType="num">
                                      <p:cBhvr>
                                        <p:cTn id="17" dur="75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 presetClass="entr" presetSubtype="0" fill="hold" grpId="2"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6" presetClass="emph" presetSubtype="0" fill="hold" grpId="0" nodeType="withEffect">
                                  <p:stCondLst>
                                    <p:cond delay="0"/>
                                  </p:stCondLst>
                                  <p:childTnLst>
                                    <p:animScale>
                                      <p:cBhvr>
                                        <p:cTn id="25" dur="500" fill="hold"/>
                                        <p:tgtEl>
                                          <p:spTgt spid="10"/>
                                        </p:tgtEl>
                                      </p:cBhvr>
                                      <p:by x="150000" y="150000"/>
                                    </p:animScale>
                                  </p:childTnLst>
                                </p:cTn>
                              </p:par>
                              <p:par>
                                <p:cTn id="26" presetID="10" presetClass="exit" presetSubtype="0" fill="hold" grpId="1" nodeType="withEffect">
                                  <p:stCondLst>
                                    <p:cond delay="250"/>
                                  </p:stCondLst>
                                  <p:childTnLst>
                                    <p:animEffect transition="out" filter="fade">
                                      <p:cBhvr>
                                        <p:cTn id="27" dur="250"/>
                                        <p:tgtEl>
                                          <p:spTgt spid="10"/>
                                        </p:tgtEl>
                                      </p:cBhvr>
                                    </p:animEffect>
                                    <p:set>
                                      <p:cBhvr>
                                        <p:cTn id="28"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animBg="1"/>
      <p:bldP spid="10" grpId="1" animBg="1"/>
      <p:bldP spid="10" grpId="2"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personne, intérieur, table&#10;&#10;Description générée automatiquement">
            <a:extLst>
              <a:ext uri="{FF2B5EF4-FFF2-40B4-BE49-F238E27FC236}">
                <a16:creationId xmlns:a16="http://schemas.microsoft.com/office/drawing/2014/main" id="{ED4EDE4C-F5C2-44B5-84C6-155837E9A2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407"/>
            <a:ext cx="12206400" cy="6866100"/>
          </a:xfrm>
          <a:prstGeom prst="rect">
            <a:avLst/>
          </a:prstGeom>
        </p:spPr>
      </p:pic>
      <p:pic>
        <p:nvPicPr>
          <p:cNvPr id="14" name="Image 13" descr="Une image contenant texte, personne, intérieur, table&#10;&#10;Description générée automatiquement">
            <a:extLst>
              <a:ext uri="{FF2B5EF4-FFF2-40B4-BE49-F238E27FC236}">
                <a16:creationId xmlns:a16="http://schemas.microsoft.com/office/drawing/2014/main" id="{FEF78373-B21E-47F9-AD6F-44C5582BC4ED}"/>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80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7653402" y="-3407"/>
            <a:ext cx="4552997" cy="6866100"/>
          </a:xfrm>
          <a:prstGeom prst="rect">
            <a:avLst/>
          </a:prstGeom>
        </p:spPr>
      </p:pic>
      <p:sp>
        <p:nvSpPr>
          <p:cNvPr id="5" name="Espace réservé du numéro de diapositive 4">
            <a:extLst>
              <a:ext uri="{FF2B5EF4-FFF2-40B4-BE49-F238E27FC236}">
                <a16:creationId xmlns:a16="http://schemas.microsoft.com/office/drawing/2014/main" id="{219991A3-443A-4653-B255-09F00D084FBD}"/>
              </a:ext>
            </a:extLst>
          </p:cNvPr>
          <p:cNvSpPr>
            <a:spLocks noGrp="1"/>
          </p:cNvSpPr>
          <p:nvPr>
            <p:ph type="sldNum" sz="quarter" idx="12"/>
          </p:nvPr>
        </p:nvSpPr>
        <p:spPr/>
        <p:txBody>
          <a:bodyPr/>
          <a:lstStyle/>
          <a:p>
            <a:fld id="{09EDC5A7-AAAA-874C-81C4-A902551AA758}" type="slidenum">
              <a:rPr lang="fr-FR" smtClean="0">
                <a:solidFill>
                  <a:schemeClr val="accent2"/>
                </a:solidFill>
              </a:rPr>
              <a:pPr/>
              <a:t>6</a:t>
            </a:fld>
            <a:endParaRPr lang="fr-FR">
              <a:solidFill>
                <a:schemeClr val="accent2"/>
              </a:solidFill>
            </a:endParaRPr>
          </a:p>
        </p:txBody>
      </p:sp>
      <p:sp>
        <p:nvSpPr>
          <p:cNvPr id="11" name="Titre 2">
            <a:extLst>
              <a:ext uri="{FF2B5EF4-FFF2-40B4-BE49-F238E27FC236}">
                <a16:creationId xmlns:a16="http://schemas.microsoft.com/office/drawing/2014/main" id="{58E5B0DD-F97D-4808-9130-362757029AC8}"/>
              </a:ext>
            </a:extLst>
          </p:cNvPr>
          <p:cNvSpPr txBox="1">
            <a:spLocks/>
          </p:cNvSpPr>
          <p:nvPr/>
        </p:nvSpPr>
        <p:spPr>
          <a:xfrm>
            <a:off x="8463997" y="3234345"/>
            <a:ext cx="3570160" cy="2419124"/>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de </a:t>
            </a: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TPE-PME </a:t>
            </a:r>
            <a:b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françaises </a:t>
            </a: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déclarent </a:t>
            </a:r>
            <a:b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être freinées dans </a:t>
            </a:r>
            <a:b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leur développement </a:t>
            </a:r>
            <a:b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par les démarches </a:t>
            </a:r>
            <a:b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juridiques et administratives</a:t>
            </a:r>
          </a:p>
        </p:txBody>
      </p:sp>
      <p:sp>
        <p:nvSpPr>
          <p:cNvPr id="12" name="ZoneTexte 11">
            <a:extLst>
              <a:ext uri="{FF2B5EF4-FFF2-40B4-BE49-F238E27FC236}">
                <a16:creationId xmlns:a16="http://schemas.microsoft.com/office/drawing/2014/main" id="{1AB2F6F2-0F7A-4C61-B35D-70E771E21817}"/>
              </a:ext>
            </a:extLst>
          </p:cNvPr>
          <p:cNvSpPr txBox="1"/>
          <p:nvPr/>
        </p:nvSpPr>
        <p:spPr>
          <a:xfrm>
            <a:off x="354" y="6619781"/>
            <a:ext cx="3393041" cy="215444"/>
          </a:xfrm>
          <a:prstGeom prst="rect">
            <a:avLst/>
          </a:prstGeom>
          <a:noFill/>
        </p:spPr>
        <p:txBody>
          <a:bodyPr wrap="square">
            <a:spAutoFit/>
          </a:bodyPr>
          <a:lstStyle/>
          <a:p>
            <a:r>
              <a:rPr lang="fr-FR" sz="800">
                <a:solidFill>
                  <a:schemeClr val="bg1"/>
                </a:solidFill>
              </a:rPr>
              <a:t>Opinion </a:t>
            </a:r>
            <a:r>
              <a:rPr lang="fr-FR" sz="800" err="1">
                <a:solidFill>
                  <a:schemeClr val="bg1"/>
                </a:solidFill>
              </a:rPr>
              <a:t>Way</a:t>
            </a:r>
            <a:r>
              <a:rPr lang="fr-FR" sz="800">
                <a:solidFill>
                  <a:schemeClr val="bg1"/>
                </a:solidFill>
              </a:rPr>
              <a:t> - Février 2019</a:t>
            </a:r>
          </a:p>
        </p:txBody>
      </p:sp>
      <p:sp>
        <p:nvSpPr>
          <p:cNvPr id="10" name="Cercle : creux 9">
            <a:extLst>
              <a:ext uri="{FF2B5EF4-FFF2-40B4-BE49-F238E27FC236}">
                <a16:creationId xmlns:a16="http://schemas.microsoft.com/office/drawing/2014/main" id="{49B228CB-E6AD-41C2-BB8D-831EF1F625D0}"/>
              </a:ext>
            </a:extLst>
          </p:cNvPr>
          <p:cNvSpPr/>
          <p:nvPr/>
        </p:nvSpPr>
        <p:spPr>
          <a:xfrm>
            <a:off x="-351269" y="-479648"/>
            <a:ext cx="1381296" cy="1381296"/>
          </a:xfrm>
          <a:prstGeom prst="donut">
            <a:avLst>
              <a:gd name="adj" fmla="val 14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65E47D5E-136E-40A1-BB81-F16E348461E8}"/>
              </a:ext>
            </a:extLst>
          </p:cNvPr>
          <p:cNvSpPr txBox="1"/>
          <p:nvPr/>
        </p:nvSpPr>
        <p:spPr>
          <a:xfrm>
            <a:off x="8401050" y="1659999"/>
            <a:ext cx="3934782" cy="1631216"/>
          </a:xfrm>
          <a:prstGeom prst="rect">
            <a:avLst/>
          </a:prstGeom>
          <a:noFill/>
        </p:spPr>
        <p:txBody>
          <a:bodyPr wrap="square">
            <a:spAutoFit/>
          </a:bodyPr>
          <a:lstStyle/>
          <a:p>
            <a:r>
              <a:rPr lang="fr-FR" sz="10000" b="1">
                <a:solidFill>
                  <a:schemeClr val="bg1"/>
                </a:solidFill>
                <a:latin typeface="Open Sans" panose="020B0606030504020204" pitchFamily="34" charset="0"/>
                <a:ea typeface="Open Sans" panose="020B0606030504020204" pitchFamily="34" charset="0"/>
                <a:cs typeface="Open Sans" panose="020B0606030504020204" pitchFamily="34" charset="0"/>
              </a:rPr>
              <a:t>1,8</a:t>
            </a:r>
            <a:r>
              <a:rPr lang="fr-FR" sz="250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fr-FR" sz="2400" b="1" kern="0">
                <a:solidFill>
                  <a:schemeClr val="bg1"/>
                </a:solidFill>
                <a:latin typeface="Open Sans" panose="020B0606030504020204" pitchFamily="34" charset="0"/>
                <a:ea typeface="Open Sans" panose="020B0606030504020204" pitchFamily="34" charset="0"/>
                <a:cs typeface="Open Sans" panose="020B0606030504020204" pitchFamily="34" charset="0"/>
              </a:rPr>
              <a:t>million</a:t>
            </a:r>
          </a:p>
        </p:txBody>
      </p:sp>
    </p:spTree>
    <p:extLst>
      <p:ext uri="{BB962C8B-B14F-4D97-AF65-F5344CB8AC3E}">
        <p14:creationId xmlns:p14="http://schemas.microsoft.com/office/powerpoint/2010/main" val="36584383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32"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 calcmode="lin" valueType="num">
                                      <p:cBhvr>
                                        <p:cTn id="10" dur="250" fill="hold"/>
                                        <p:tgtEl>
                                          <p:spTgt spid="13"/>
                                        </p:tgtEl>
                                        <p:attrNameLst>
                                          <p:attrName>ppt_w</p:attrName>
                                        </p:attrNameLst>
                                      </p:cBhvr>
                                      <p:tavLst>
                                        <p:tav tm="0">
                                          <p:val>
                                            <p:strVal val="4*#ppt_w"/>
                                          </p:val>
                                        </p:tav>
                                        <p:tav tm="100000">
                                          <p:val>
                                            <p:strVal val="#ppt_w"/>
                                          </p:val>
                                        </p:tav>
                                      </p:tavLst>
                                    </p:anim>
                                    <p:anim calcmode="lin" valueType="num">
                                      <p:cBhvr>
                                        <p:cTn id="11" dur="250" fill="hold"/>
                                        <p:tgtEl>
                                          <p:spTgt spid="13"/>
                                        </p:tgtEl>
                                        <p:attrNameLst>
                                          <p:attrName>ppt_h</p:attrName>
                                        </p:attrNameLst>
                                      </p:cBhvr>
                                      <p:tavLst>
                                        <p:tav tm="0">
                                          <p:val>
                                            <p:strVal val="4*#ppt_h"/>
                                          </p:val>
                                        </p:tav>
                                        <p:tav tm="100000">
                                          <p:val>
                                            <p:strVal val="#ppt_h"/>
                                          </p:val>
                                        </p:tav>
                                      </p:tavLst>
                                    </p:anim>
                                  </p:childTnLst>
                                </p:cTn>
                              </p:par>
                            </p:childTnLst>
                          </p:cTn>
                        </p:par>
                        <p:par>
                          <p:cTn id="12" fill="hold">
                            <p:stCondLst>
                              <p:cond delay="500"/>
                            </p:stCondLst>
                            <p:childTnLst>
                              <p:par>
                                <p:cTn id="13" presetID="47"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anim calcmode="lin" valueType="num">
                                      <p:cBhvr>
                                        <p:cTn id="16" dur="750" fill="hold"/>
                                        <p:tgtEl>
                                          <p:spTgt spid="11"/>
                                        </p:tgtEl>
                                        <p:attrNameLst>
                                          <p:attrName>ppt_x</p:attrName>
                                        </p:attrNameLst>
                                      </p:cBhvr>
                                      <p:tavLst>
                                        <p:tav tm="0">
                                          <p:val>
                                            <p:strVal val="#ppt_x"/>
                                          </p:val>
                                        </p:tav>
                                        <p:tav tm="100000">
                                          <p:val>
                                            <p:strVal val="#ppt_x"/>
                                          </p:val>
                                        </p:tav>
                                      </p:tavLst>
                                    </p:anim>
                                    <p:anim calcmode="lin" valueType="num">
                                      <p:cBhvr>
                                        <p:cTn id="17" dur="75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 presetClass="entr" presetSubtype="0" fill="hold" grpId="2"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6" presetClass="emph" presetSubtype="0" fill="hold" grpId="0" nodeType="withEffect">
                                  <p:stCondLst>
                                    <p:cond delay="0"/>
                                  </p:stCondLst>
                                  <p:childTnLst>
                                    <p:animScale>
                                      <p:cBhvr>
                                        <p:cTn id="25" dur="500" fill="hold"/>
                                        <p:tgtEl>
                                          <p:spTgt spid="10"/>
                                        </p:tgtEl>
                                      </p:cBhvr>
                                      <p:by x="150000" y="150000"/>
                                    </p:animScale>
                                  </p:childTnLst>
                                </p:cTn>
                              </p:par>
                              <p:par>
                                <p:cTn id="26" presetID="10" presetClass="exit" presetSubtype="0" fill="hold" grpId="1" nodeType="withEffect">
                                  <p:stCondLst>
                                    <p:cond delay="250"/>
                                  </p:stCondLst>
                                  <p:childTnLst>
                                    <p:animEffect transition="out" filter="fade">
                                      <p:cBhvr>
                                        <p:cTn id="27" dur="250"/>
                                        <p:tgtEl>
                                          <p:spTgt spid="10"/>
                                        </p:tgtEl>
                                      </p:cBhvr>
                                    </p:animEffect>
                                    <p:set>
                                      <p:cBhvr>
                                        <p:cTn id="28"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animBg="1"/>
      <p:bldP spid="10" grpId="1" animBg="1"/>
      <p:bldP spid="10" grpId="2"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able, personne, intérieur, en bois&#10;&#10;Description générée automatiquement">
            <a:extLst>
              <a:ext uri="{FF2B5EF4-FFF2-40B4-BE49-F238E27FC236}">
                <a16:creationId xmlns:a16="http://schemas.microsoft.com/office/drawing/2014/main" id="{171179BB-7FD6-4399-BE03-8410F6E2C6B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4" name="Image 13" descr="Une image contenant table, personne, intérieur, en bois&#10;&#10;Description générée automatiquement">
            <a:extLst>
              <a:ext uri="{FF2B5EF4-FFF2-40B4-BE49-F238E27FC236}">
                <a16:creationId xmlns:a16="http://schemas.microsoft.com/office/drawing/2014/main" id="{D1CE9AD2-81FC-4AB0-AF62-57E9FC21189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85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0" y="0"/>
            <a:ext cx="4538597" cy="6858000"/>
          </a:xfrm>
          <a:prstGeom prst="rect">
            <a:avLst/>
          </a:prstGeom>
        </p:spPr>
      </p:pic>
      <p:sp>
        <p:nvSpPr>
          <p:cNvPr id="5" name="Espace réservé du numéro de diapositive 4">
            <a:extLst>
              <a:ext uri="{FF2B5EF4-FFF2-40B4-BE49-F238E27FC236}">
                <a16:creationId xmlns:a16="http://schemas.microsoft.com/office/drawing/2014/main" id="{219991A3-443A-4653-B255-09F00D084FBD}"/>
              </a:ext>
            </a:extLst>
          </p:cNvPr>
          <p:cNvSpPr>
            <a:spLocks noGrp="1"/>
          </p:cNvSpPr>
          <p:nvPr>
            <p:ph type="sldNum" sz="quarter" idx="12"/>
          </p:nvPr>
        </p:nvSpPr>
        <p:spPr/>
        <p:txBody>
          <a:bodyPr/>
          <a:lstStyle/>
          <a:p>
            <a:fld id="{09EDC5A7-AAAA-874C-81C4-A902551AA758}" type="slidenum">
              <a:rPr lang="fr-FR" smtClean="0">
                <a:solidFill>
                  <a:schemeClr val="accent2">
                    <a:lumMod val="40000"/>
                    <a:lumOff val="60000"/>
                  </a:schemeClr>
                </a:solidFill>
              </a:rPr>
              <a:pPr/>
              <a:t>7</a:t>
            </a:fld>
            <a:endParaRPr lang="fr-FR">
              <a:solidFill>
                <a:schemeClr val="accent2">
                  <a:lumMod val="40000"/>
                  <a:lumOff val="60000"/>
                </a:schemeClr>
              </a:solidFill>
            </a:endParaRPr>
          </a:p>
        </p:txBody>
      </p:sp>
      <p:sp>
        <p:nvSpPr>
          <p:cNvPr id="11" name="ZoneTexte 10">
            <a:extLst>
              <a:ext uri="{FF2B5EF4-FFF2-40B4-BE49-F238E27FC236}">
                <a16:creationId xmlns:a16="http://schemas.microsoft.com/office/drawing/2014/main" id="{73D602A6-29C1-4E91-AA25-4B02355ED40B}"/>
              </a:ext>
            </a:extLst>
          </p:cNvPr>
          <p:cNvSpPr txBox="1"/>
          <p:nvPr/>
        </p:nvSpPr>
        <p:spPr>
          <a:xfrm>
            <a:off x="38727" y="6590010"/>
            <a:ext cx="3373016" cy="215444"/>
          </a:xfrm>
          <a:prstGeom prst="rect">
            <a:avLst/>
          </a:prstGeom>
          <a:noFill/>
        </p:spPr>
        <p:txBody>
          <a:bodyPr wrap="square">
            <a:spAutoFit/>
          </a:bodyPr>
          <a:lstStyle/>
          <a:p>
            <a:r>
              <a:rPr lang="fr-FR" sz="800">
                <a:solidFill>
                  <a:schemeClr val="bg1"/>
                </a:solidFill>
              </a:rPr>
              <a:t>Sondage IFOP 2021</a:t>
            </a:r>
          </a:p>
        </p:txBody>
      </p:sp>
      <p:sp>
        <p:nvSpPr>
          <p:cNvPr id="12" name="Titre 2">
            <a:extLst>
              <a:ext uri="{FF2B5EF4-FFF2-40B4-BE49-F238E27FC236}">
                <a16:creationId xmlns:a16="http://schemas.microsoft.com/office/drawing/2014/main" id="{6F3B5F44-53C9-4183-A963-0A4B2F7D3019}"/>
              </a:ext>
            </a:extLst>
          </p:cNvPr>
          <p:cNvSpPr txBox="1">
            <a:spLocks/>
          </p:cNvSpPr>
          <p:nvPr/>
        </p:nvSpPr>
        <p:spPr>
          <a:xfrm>
            <a:off x="646277" y="3168532"/>
            <a:ext cx="3364179" cy="1089529"/>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des Français</a:t>
            </a:r>
            <a:br>
              <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estiment que la justice fonctionne mal</a:t>
            </a:r>
            <a:endParaRPr lang="fr-FR" sz="2400" b="1"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ercle : creux 9">
            <a:extLst>
              <a:ext uri="{FF2B5EF4-FFF2-40B4-BE49-F238E27FC236}">
                <a16:creationId xmlns:a16="http://schemas.microsoft.com/office/drawing/2014/main" id="{4992CAF2-9F0A-4484-AC6E-463D5A035524}"/>
              </a:ext>
            </a:extLst>
          </p:cNvPr>
          <p:cNvSpPr/>
          <p:nvPr/>
        </p:nvSpPr>
        <p:spPr>
          <a:xfrm>
            <a:off x="-351269" y="-479648"/>
            <a:ext cx="1381296" cy="1381296"/>
          </a:xfrm>
          <a:prstGeom prst="donut">
            <a:avLst>
              <a:gd name="adj" fmla="val 14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45CFDFD5-420F-4087-8609-0680168F8D47}"/>
              </a:ext>
            </a:extLst>
          </p:cNvPr>
          <p:cNvSpPr txBox="1"/>
          <p:nvPr/>
        </p:nvSpPr>
        <p:spPr>
          <a:xfrm>
            <a:off x="627373" y="1644290"/>
            <a:ext cx="3454458" cy="1631215"/>
          </a:xfrm>
          <a:prstGeom prst="rect">
            <a:avLst/>
          </a:prstGeom>
          <a:noFill/>
        </p:spPr>
        <p:txBody>
          <a:bodyPr wrap="square">
            <a:spAutoFit/>
          </a:bodyPr>
          <a:lstStyle/>
          <a:p>
            <a:r>
              <a:rPr lang="fr-FR" sz="10000" b="1">
                <a:solidFill>
                  <a:schemeClr val="bg1"/>
                </a:solidFill>
                <a:latin typeface="Open Sans" panose="020B0606030504020204" pitchFamily="34" charset="0"/>
                <a:ea typeface="Open Sans" panose="020B0606030504020204" pitchFamily="34" charset="0"/>
                <a:cs typeface="Open Sans" panose="020B0606030504020204" pitchFamily="34" charset="0"/>
              </a:rPr>
              <a:t>65</a:t>
            </a:r>
            <a:r>
              <a:rPr lang="fr-FR" sz="250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fr-FR" sz="1000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5730233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32"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 calcmode="lin" valueType="num">
                                      <p:cBhvr>
                                        <p:cTn id="10" dur="250" fill="hold"/>
                                        <p:tgtEl>
                                          <p:spTgt spid="13"/>
                                        </p:tgtEl>
                                        <p:attrNameLst>
                                          <p:attrName>ppt_w</p:attrName>
                                        </p:attrNameLst>
                                      </p:cBhvr>
                                      <p:tavLst>
                                        <p:tav tm="0">
                                          <p:val>
                                            <p:strVal val="4*#ppt_w"/>
                                          </p:val>
                                        </p:tav>
                                        <p:tav tm="100000">
                                          <p:val>
                                            <p:strVal val="#ppt_w"/>
                                          </p:val>
                                        </p:tav>
                                      </p:tavLst>
                                    </p:anim>
                                    <p:anim calcmode="lin" valueType="num">
                                      <p:cBhvr>
                                        <p:cTn id="11" dur="250" fill="hold"/>
                                        <p:tgtEl>
                                          <p:spTgt spid="13"/>
                                        </p:tgtEl>
                                        <p:attrNameLst>
                                          <p:attrName>ppt_h</p:attrName>
                                        </p:attrNameLst>
                                      </p:cBhvr>
                                      <p:tavLst>
                                        <p:tav tm="0">
                                          <p:val>
                                            <p:strVal val="4*#ppt_h"/>
                                          </p:val>
                                        </p:tav>
                                        <p:tav tm="100000">
                                          <p:val>
                                            <p:strVal val="#ppt_h"/>
                                          </p:val>
                                        </p:tav>
                                      </p:tavLst>
                                    </p:anim>
                                  </p:childTnLst>
                                </p:cTn>
                              </p:par>
                            </p:childTnLst>
                          </p:cTn>
                        </p:par>
                        <p:par>
                          <p:cTn id="12" fill="hold">
                            <p:stCondLst>
                              <p:cond delay="500"/>
                            </p:stCondLst>
                            <p:childTnLst>
                              <p:par>
                                <p:cTn id="13" presetID="47"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anim calcmode="lin" valueType="num">
                                      <p:cBhvr>
                                        <p:cTn id="16" dur="750" fill="hold"/>
                                        <p:tgtEl>
                                          <p:spTgt spid="12"/>
                                        </p:tgtEl>
                                        <p:attrNameLst>
                                          <p:attrName>ppt_x</p:attrName>
                                        </p:attrNameLst>
                                      </p:cBhvr>
                                      <p:tavLst>
                                        <p:tav tm="0">
                                          <p:val>
                                            <p:strVal val="#ppt_x"/>
                                          </p:val>
                                        </p:tav>
                                        <p:tav tm="100000">
                                          <p:val>
                                            <p:strVal val="#ppt_x"/>
                                          </p:val>
                                        </p:tav>
                                      </p:tavLst>
                                    </p:anim>
                                    <p:anim calcmode="lin" valueType="num">
                                      <p:cBhvr>
                                        <p:cTn id="17" dur="75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 presetClass="entr" presetSubtype="0" fill="hold" grpId="2"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6" presetClass="emph" presetSubtype="0" fill="hold" grpId="0" nodeType="withEffect">
                                  <p:stCondLst>
                                    <p:cond delay="0"/>
                                  </p:stCondLst>
                                  <p:childTnLst>
                                    <p:animScale>
                                      <p:cBhvr>
                                        <p:cTn id="25" dur="500" fill="hold"/>
                                        <p:tgtEl>
                                          <p:spTgt spid="10"/>
                                        </p:tgtEl>
                                      </p:cBhvr>
                                      <p:by x="150000" y="150000"/>
                                    </p:animScale>
                                  </p:childTnLst>
                                </p:cTn>
                              </p:par>
                              <p:par>
                                <p:cTn id="26" presetID="10" presetClass="exit" presetSubtype="0" fill="hold" grpId="1" nodeType="withEffect">
                                  <p:stCondLst>
                                    <p:cond delay="250"/>
                                  </p:stCondLst>
                                  <p:childTnLst>
                                    <p:animEffect transition="out" filter="fade">
                                      <p:cBhvr>
                                        <p:cTn id="27" dur="250"/>
                                        <p:tgtEl>
                                          <p:spTgt spid="10"/>
                                        </p:tgtEl>
                                      </p:cBhvr>
                                    </p:animEffect>
                                    <p:set>
                                      <p:cBhvr>
                                        <p:cTn id="28"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animBg="1"/>
      <p:bldP spid="10" grpId="1" animBg="1"/>
      <p:bldP spid="10" grpId="2"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intérieur, table&#10;&#10;Description générée automatiquement">
            <a:extLst>
              <a:ext uri="{FF2B5EF4-FFF2-40B4-BE49-F238E27FC236}">
                <a16:creationId xmlns:a16="http://schemas.microsoft.com/office/drawing/2014/main" id="{B807337E-E26E-4BDA-95F1-0F2F9ED634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4" y="2"/>
            <a:ext cx="12192000" cy="6858000"/>
          </a:xfrm>
          <a:prstGeom prst="rect">
            <a:avLst/>
          </a:prstGeom>
        </p:spPr>
      </p:pic>
      <p:pic>
        <p:nvPicPr>
          <p:cNvPr id="14" name="Image 13" descr="Une image contenant personne, intérieur, table&#10;&#10;Description générée automatiquement">
            <a:extLst>
              <a:ext uri="{FF2B5EF4-FFF2-40B4-BE49-F238E27FC236}">
                <a16:creationId xmlns:a16="http://schemas.microsoft.com/office/drawing/2014/main" id="{6A82C8D9-773F-4BE5-AC3D-7225B9F0992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80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7653402" y="2"/>
            <a:ext cx="4552998" cy="6858000"/>
          </a:xfrm>
          <a:prstGeom prst="rect">
            <a:avLst/>
          </a:prstGeom>
        </p:spPr>
      </p:pic>
      <p:sp>
        <p:nvSpPr>
          <p:cNvPr id="5" name="Espace réservé du numéro de diapositive 4">
            <a:extLst>
              <a:ext uri="{FF2B5EF4-FFF2-40B4-BE49-F238E27FC236}">
                <a16:creationId xmlns:a16="http://schemas.microsoft.com/office/drawing/2014/main" id="{219991A3-443A-4653-B255-09F00D084FBD}"/>
              </a:ext>
            </a:extLst>
          </p:cNvPr>
          <p:cNvSpPr>
            <a:spLocks noGrp="1"/>
          </p:cNvSpPr>
          <p:nvPr>
            <p:ph type="sldNum" sz="quarter" idx="12"/>
          </p:nvPr>
        </p:nvSpPr>
        <p:spPr/>
        <p:txBody>
          <a:bodyPr/>
          <a:lstStyle/>
          <a:p>
            <a:fld id="{09EDC5A7-AAAA-874C-81C4-A902551AA758}" type="slidenum">
              <a:rPr lang="fr-FR" smtClean="0">
                <a:solidFill>
                  <a:schemeClr val="accent2"/>
                </a:solidFill>
              </a:rPr>
              <a:pPr/>
              <a:t>8</a:t>
            </a:fld>
            <a:endParaRPr lang="fr-FR">
              <a:solidFill>
                <a:schemeClr val="accent2"/>
              </a:solidFill>
            </a:endParaRPr>
          </a:p>
        </p:txBody>
      </p:sp>
      <p:sp>
        <p:nvSpPr>
          <p:cNvPr id="11" name="Titre 2">
            <a:extLst>
              <a:ext uri="{FF2B5EF4-FFF2-40B4-BE49-F238E27FC236}">
                <a16:creationId xmlns:a16="http://schemas.microsoft.com/office/drawing/2014/main" id="{58E5B0DD-F97D-4808-9130-362757029AC8}"/>
              </a:ext>
            </a:extLst>
          </p:cNvPr>
          <p:cNvSpPr txBox="1">
            <a:spLocks/>
          </p:cNvSpPr>
          <p:nvPr/>
        </p:nvSpPr>
        <p:spPr>
          <a:xfrm>
            <a:off x="8370376" y="3234345"/>
            <a:ext cx="3293272" cy="2751522"/>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0AACAC"/>
              </a:buClr>
              <a:buSzPct val="100000"/>
              <a:defRPr sz="2000" i="0">
                <a:solidFill>
                  <a:srgbClr val="858379"/>
                </a:solidFill>
              </a:defRPr>
            </a:pPr>
            <a:r>
              <a:rPr lang="fr-FR" sz="2400" b="1" kern="0">
                <a:solidFill>
                  <a:schemeClr val="bg1"/>
                </a:solidFill>
                <a:latin typeface="Open Sans" panose="020B0606030504020204" pitchFamily="34" charset="0"/>
                <a:ea typeface="Open Sans" panose="020B0606030504020204" pitchFamily="34" charset="0"/>
                <a:cs typeface="Open Sans" panose="020B0606030504020204" pitchFamily="34" charset="0"/>
              </a:rPr>
              <a:t>déplorent </a:t>
            </a:r>
            <a:br>
              <a:rPr lang="fr-FR" sz="2400" b="1" ker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b="1" kern="0">
                <a:solidFill>
                  <a:schemeClr val="bg1"/>
                </a:solidFill>
                <a:latin typeface="Open Sans" panose="020B0606030504020204" pitchFamily="34" charset="0"/>
                <a:ea typeface="Open Sans" panose="020B0606030504020204" pitchFamily="34" charset="0"/>
                <a:cs typeface="Open Sans" panose="020B0606030504020204" pitchFamily="34" charset="0"/>
              </a:rPr>
              <a:t>le manque d’interlocuteur </a:t>
            </a:r>
            <a:br>
              <a:rPr lang="fr-FR" sz="2400" b="1" ker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a:solidFill>
                  <a:schemeClr val="bg1"/>
                </a:solidFill>
                <a:latin typeface="Open Sans" panose="020B0606030504020204" pitchFamily="34" charset="0"/>
                <a:ea typeface="Open Sans" panose="020B0606030504020204" pitchFamily="34" charset="0"/>
                <a:cs typeface="Open Sans" panose="020B0606030504020204" pitchFamily="34" charset="0"/>
              </a:rPr>
              <a:t>à qui se référer </a:t>
            </a:r>
            <a:br>
              <a:rPr lang="fr-FR" sz="2400" ker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kern="0">
                <a:solidFill>
                  <a:schemeClr val="bg1"/>
                </a:solidFill>
                <a:latin typeface="Open Sans" panose="020B0606030504020204" pitchFamily="34" charset="0"/>
                <a:ea typeface="Open Sans" panose="020B0606030504020204" pitchFamily="34" charset="0"/>
                <a:cs typeface="Open Sans" panose="020B0606030504020204" pitchFamily="34" charset="0"/>
              </a:rPr>
              <a:t>pour se renseigner sur des </a:t>
            </a:r>
            <a:r>
              <a:rPr lang="fr-FR" sz="2400" b="1" kern="0">
                <a:solidFill>
                  <a:schemeClr val="bg1"/>
                </a:solidFill>
                <a:latin typeface="Open Sans" panose="020B0606030504020204" pitchFamily="34" charset="0"/>
                <a:ea typeface="Open Sans" panose="020B0606030504020204" pitchFamily="34" charset="0"/>
                <a:cs typeface="Open Sans" panose="020B0606030504020204" pitchFamily="34" charset="0"/>
              </a:rPr>
              <a:t>questions administratives </a:t>
            </a:r>
            <a:br>
              <a:rPr lang="fr-FR" sz="2400" b="1" ker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2400" b="1" kern="0">
                <a:solidFill>
                  <a:schemeClr val="bg1"/>
                </a:solidFill>
                <a:latin typeface="Open Sans" panose="020B0606030504020204" pitchFamily="34" charset="0"/>
                <a:ea typeface="Open Sans" panose="020B0606030504020204" pitchFamily="34" charset="0"/>
                <a:cs typeface="Open Sans" panose="020B0606030504020204" pitchFamily="34" charset="0"/>
              </a:rPr>
              <a:t>&amp; juridiques</a:t>
            </a:r>
          </a:p>
        </p:txBody>
      </p:sp>
      <p:sp>
        <p:nvSpPr>
          <p:cNvPr id="12" name="ZoneTexte 11">
            <a:extLst>
              <a:ext uri="{FF2B5EF4-FFF2-40B4-BE49-F238E27FC236}">
                <a16:creationId xmlns:a16="http://schemas.microsoft.com/office/drawing/2014/main" id="{1AB2F6F2-0F7A-4C61-B35D-70E771E21817}"/>
              </a:ext>
            </a:extLst>
          </p:cNvPr>
          <p:cNvSpPr txBox="1"/>
          <p:nvPr/>
        </p:nvSpPr>
        <p:spPr>
          <a:xfrm>
            <a:off x="70019" y="6565353"/>
            <a:ext cx="3393041" cy="215444"/>
          </a:xfrm>
          <a:prstGeom prst="rect">
            <a:avLst/>
          </a:prstGeom>
          <a:noFill/>
        </p:spPr>
        <p:txBody>
          <a:bodyPr wrap="square" lIns="91440" tIns="45720" rIns="91440" bIns="45720" anchor="t">
            <a:spAutoFit/>
          </a:bodyPr>
          <a:lstStyle/>
          <a:p>
            <a:r>
              <a:rPr lang="fr-FR" sz="800">
                <a:solidFill>
                  <a:schemeClr val="bg1"/>
                </a:solidFill>
              </a:rPr>
              <a:t>Opinion </a:t>
            </a:r>
            <a:r>
              <a:rPr lang="fr-FR" sz="800" err="1">
                <a:solidFill>
                  <a:schemeClr val="bg1"/>
                </a:solidFill>
              </a:rPr>
              <a:t>Way</a:t>
            </a:r>
            <a:r>
              <a:rPr lang="fr-FR" sz="800">
                <a:solidFill>
                  <a:schemeClr val="bg1"/>
                </a:solidFill>
              </a:rPr>
              <a:t> - Février 2019</a:t>
            </a:r>
          </a:p>
        </p:txBody>
      </p:sp>
      <p:sp>
        <p:nvSpPr>
          <p:cNvPr id="10" name="Cercle : creux 9">
            <a:extLst>
              <a:ext uri="{FF2B5EF4-FFF2-40B4-BE49-F238E27FC236}">
                <a16:creationId xmlns:a16="http://schemas.microsoft.com/office/drawing/2014/main" id="{49B228CB-E6AD-41C2-BB8D-831EF1F625D0}"/>
              </a:ext>
            </a:extLst>
          </p:cNvPr>
          <p:cNvSpPr/>
          <p:nvPr/>
        </p:nvSpPr>
        <p:spPr>
          <a:xfrm>
            <a:off x="-351269" y="-479648"/>
            <a:ext cx="1381296" cy="1381296"/>
          </a:xfrm>
          <a:prstGeom prst="donut">
            <a:avLst>
              <a:gd name="adj" fmla="val 146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65E47D5E-136E-40A1-BB81-F16E348461E8}"/>
              </a:ext>
            </a:extLst>
          </p:cNvPr>
          <p:cNvSpPr txBox="1"/>
          <p:nvPr/>
        </p:nvSpPr>
        <p:spPr>
          <a:xfrm>
            <a:off x="8329761" y="1895790"/>
            <a:ext cx="3580285" cy="1289071"/>
          </a:xfrm>
          <a:prstGeom prst="rect">
            <a:avLst/>
          </a:prstGeom>
          <a:noFill/>
        </p:spPr>
        <p:txBody>
          <a:bodyPr wrap="square">
            <a:spAutoFit/>
          </a:bodyPr>
          <a:lstStyle/>
          <a:p>
            <a:pPr>
              <a:lnSpc>
                <a:spcPct val="70000"/>
              </a:lnSpc>
            </a:pPr>
            <a:r>
              <a:rPr lang="fr-FR"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d’1</a:t>
            </a:r>
            <a:r>
              <a:rPr lang="fr-FR" sz="3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fr-FR"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sur 2</a:t>
            </a:r>
            <a:br>
              <a:rPr lang="fr-FR"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fr-FR"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dirigeants</a:t>
            </a:r>
            <a:endParaRPr lang="fr-FR" sz="10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79061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32"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 calcmode="lin" valueType="num">
                                      <p:cBhvr>
                                        <p:cTn id="10" dur="250" fill="hold"/>
                                        <p:tgtEl>
                                          <p:spTgt spid="13"/>
                                        </p:tgtEl>
                                        <p:attrNameLst>
                                          <p:attrName>ppt_w</p:attrName>
                                        </p:attrNameLst>
                                      </p:cBhvr>
                                      <p:tavLst>
                                        <p:tav tm="0">
                                          <p:val>
                                            <p:strVal val="4*#ppt_w"/>
                                          </p:val>
                                        </p:tav>
                                        <p:tav tm="100000">
                                          <p:val>
                                            <p:strVal val="#ppt_w"/>
                                          </p:val>
                                        </p:tav>
                                      </p:tavLst>
                                    </p:anim>
                                    <p:anim calcmode="lin" valueType="num">
                                      <p:cBhvr>
                                        <p:cTn id="11" dur="250" fill="hold"/>
                                        <p:tgtEl>
                                          <p:spTgt spid="13"/>
                                        </p:tgtEl>
                                        <p:attrNameLst>
                                          <p:attrName>ppt_h</p:attrName>
                                        </p:attrNameLst>
                                      </p:cBhvr>
                                      <p:tavLst>
                                        <p:tav tm="0">
                                          <p:val>
                                            <p:strVal val="4*#ppt_h"/>
                                          </p:val>
                                        </p:tav>
                                        <p:tav tm="100000">
                                          <p:val>
                                            <p:strVal val="#ppt_h"/>
                                          </p:val>
                                        </p:tav>
                                      </p:tavLst>
                                    </p:anim>
                                  </p:childTnLst>
                                </p:cTn>
                              </p:par>
                            </p:childTnLst>
                          </p:cTn>
                        </p:par>
                        <p:par>
                          <p:cTn id="12" fill="hold">
                            <p:stCondLst>
                              <p:cond delay="500"/>
                            </p:stCondLst>
                            <p:childTnLst>
                              <p:par>
                                <p:cTn id="13" presetID="47"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anim calcmode="lin" valueType="num">
                                      <p:cBhvr>
                                        <p:cTn id="16" dur="750" fill="hold"/>
                                        <p:tgtEl>
                                          <p:spTgt spid="11"/>
                                        </p:tgtEl>
                                        <p:attrNameLst>
                                          <p:attrName>ppt_x</p:attrName>
                                        </p:attrNameLst>
                                      </p:cBhvr>
                                      <p:tavLst>
                                        <p:tav tm="0">
                                          <p:val>
                                            <p:strVal val="#ppt_x"/>
                                          </p:val>
                                        </p:tav>
                                        <p:tav tm="100000">
                                          <p:val>
                                            <p:strVal val="#ppt_x"/>
                                          </p:val>
                                        </p:tav>
                                      </p:tavLst>
                                    </p:anim>
                                    <p:anim calcmode="lin" valueType="num">
                                      <p:cBhvr>
                                        <p:cTn id="17" dur="75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 presetClass="entr" presetSubtype="0" fill="hold" grpId="2"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6" presetClass="emph" presetSubtype="0" fill="hold" grpId="0" nodeType="withEffect">
                                  <p:stCondLst>
                                    <p:cond delay="0"/>
                                  </p:stCondLst>
                                  <p:childTnLst>
                                    <p:animScale>
                                      <p:cBhvr>
                                        <p:cTn id="25" dur="500" fill="hold"/>
                                        <p:tgtEl>
                                          <p:spTgt spid="10"/>
                                        </p:tgtEl>
                                      </p:cBhvr>
                                      <p:by x="150000" y="150000"/>
                                    </p:animScale>
                                  </p:childTnLst>
                                </p:cTn>
                              </p:par>
                              <p:par>
                                <p:cTn id="26" presetID="10" presetClass="exit" presetSubtype="0" fill="hold" grpId="1" nodeType="withEffect">
                                  <p:stCondLst>
                                    <p:cond delay="250"/>
                                  </p:stCondLst>
                                  <p:childTnLst>
                                    <p:animEffect transition="out" filter="fade">
                                      <p:cBhvr>
                                        <p:cTn id="27" dur="250"/>
                                        <p:tgtEl>
                                          <p:spTgt spid="10"/>
                                        </p:tgtEl>
                                      </p:cBhvr>
                                    </p:animEffect>
                                    <p:set>
                                      <p:cBhvr>
                                        <p:cTn id="28"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animBg="1"/>
      <p:bldP spid="10" grpId="1" animBg="1"/>
      <p:bldP spid="10" grpId="2"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8372679-CCCE-41E2-93C8-EECD7E91F5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62870" y="664069"/>
            <a:ext cx="5571266" cy="5571271"/>
          </a:xfrm>
          <a:prstGeom prst="ellipse">
            <a:avLst/>
          </a:prstGeom>
        </p:spPr>
      </p:pic>
      <p:sp>
        <p:nvSpPr>
          <p:cNvPr id="13" name="Cercle : creux 12">
            <a:extLst>
              <a:ext uri="{FF2B5EF4-FFF2-40B4-BE49-F238E27FC236}">
                <a16:creationId xmlns:a16="http://schemas.microsoft.com/office/drawing/2014/main" id="{C5DED8C4-6996-4F50-B7C0-1170BDEA3567}"/>
              </a:ext>
            </a:extLst>
          </p:cNvPr>
          <p:cNvSpPr/>
          <p:nvPr/>
        </p:nvSpPr>
        <p:spPr>
          <a:xfrm rot="5400000">
            <a:off x="6660704" y="-538095"/>
            <a:ext cx="7975598" cy="7975598"/>
          </a:xfrm>
          <a:prstGeom prst="donut">
            <a:avLst>
              <a:gd name="adj" fmla="val 22186"/>
            </a:avLst>
          </a:prstGeom>
          <a:solidFill>
            <a:srgbClr val="FFCC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B4A97E9-AD43-F346-A748-9E372F89C651}"/>
              </a:ext>
            </a:extLst>
          </p:cNvPr>
          <p:cNvSpPr>
            <a:spLocks noGrp="1"/>
          </p:cNvSpPr>
          <p:nvPr>
            <p:ph type="title"/>
          </p:nvPr>
        </p:nvSpPr>
        <p:spPr>
          <a:xfrm>
            <a:off x="792000" y="521999"/>
            <a:ext cx="11226676" cy="626400"/>
          </a:xfrm>
        </p:spPr>
        <p:txBody>
          <a:bodyPr/>
          <a:lstStyle/>
          <a:p>
            <a:pPr>
              <a:lnSpc>
                <a:spcPct val="100000"/>
              </a:lnSpc>
            </a:pPr>
            <a:r>
              <a:rPr lang="fr-FR"/>
              <a:t>CE QUE NOUS SOMMES</a:t>
            </a:r>
          </a:p>
        </p:txBody>
      </p:sp>
      <p:sp>
        <p:nvSpPr>
          <p:cNvPr id="9" name="Espace réservé du numéro de diapositive 2">
            <a:extLst>
              <a:ext uri="{FF2B5EF4-FFF2-40B4-BE49-F238E27FC236}">
                <a16:creationId xmlns:a16="http://schemas.microsoft.com/office/drawing/2014/main" id="{B3495904-9C19-44B0-B9FD-4257BC6BE976}"/>
              </a:ext>
            </a:extLst>
          </p:cNvPr>
          <p:cNvSpPr>
            <a:spLocks noGrp="1"/>
          </p:cNvSpPr>
          <p:nvPr>
            <p:ph type="sldNum" sz="quarter" idx="12"/>
          </p:nvPr>
        </p:nvSpPr>
        <p:spPr>
          <a:xfrm>
            <a:off x="11384598" y="6310312"/>
            <a:ext cx="472440" cy="365125"/>
          </a:xfrm>
        </p:spPr>
        <p:txBody>
          <a:bodyPr/>
          <a:lstStyle/>
          <a:p>
            <a:fld id="{09EDC5A7-AAAA-874C-81C4-A902551AA758}" type="slidenum">
              <a:rPr lang="fr-FR" smtClean="0"/>
              <a:pPr/>
              <a:t>9</a:t>
            </a:fld>
            <a:endParaRPr lang="fr-FR"/>
          </a:p>
        </p:txBody>
      </p:sp>
      <p:sp>
        <p:nvSpPr>
          <p:cNvPr id="27" name="ZoneTexte 26">
            <a:extLst>
              <a:ext uri="{FF2B5EF4-FFF2-40B4-BE49-F238E27FC236}">
                <a16:creationId xmlns:a16="http://schemas.microsoft.com/office/drawing/2014/main" id="{EE7D1F10-1258-4128-825B-0981415FAC04}"/>
              </a:ext>
            </a:extLst>
          </p:cNvPr>
          <p:cNvSpPr txBox="1"/>
          <p:nvPr/>
        </p:nvSpPr>
        <p:spPr>
          <a:xfrm>
            <a:off x="1883525" y="1616016"/>
            <a:ext cx="4196762" cy="1938992"/>
          </a:xfrm>
          <a:prstGeom prst="rect">
            <a:avLst/>
          </a:prstGeom>
          <a:noFill/>
        </p:spPr>
        <p:txBody>
          <a:bodyPr wrap="square">
            <a:spAutoFit/>
          </a:bodyPr>
          <a:lstStyle/>
          <a:p>
            <a:pPr algn="l"/>
            <a:r>
              <a:rPr lang="fr-FR" sz="6600" b="1" i="0" u="none" strike="noStrike"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1</a:t>
            </a:r>
          </a:p>
          <a:p>
            <a:r>
              <a:rPr lang="fr-FR" b="1" dirty="0">
                <a:solidFill>
                  <a:srgbClr val="45A7DE"/>
                </a:solidFill>
                <a:latin typeface="Open Sans" panose="020B0606030504020204" pitchFamily="34" charset="0"/>
                <a:ea typeface="Open Sans" panose="020B0606030504020204" pitchFamily="34" charset="0"/>
                <a:cs typeface="Open Sans" panose="020B0606030504020204" pitchFamily="34" charset="0"/>
              </a:rPr>
              <a:t>Assureur indépendant </a:t>
            </a:r>
            <a:br>
              <a:rPr lang="fr-FR" b="1" dirty="0">
                <a:solidFill>
                  <a:srgbClr val="45A7DE"/>
                </a:solidFill>
                <a:latin typeface="Open Sans" panose="020B0606030504020204" pitchFamily="34" charset="0"/>
                <a:ea typeface="Open Sans" panose="020B0606030504020204" pitchFamily="34" charset="0"/>
                <a:cs typeface="Open Sans" panose="020B0606030504020204" pitchFamily="34" charset="0"/>
              </a:rPr>
            </a:br>
            <a:r>
              <a:rPr lang="fr-FR" b="1" dirty="0">
                <a:latin typeface="Open Sans" panose="020B0606030504020204" pitchFamily="34" charset="0"/>
                <a:ea typeface="Open Sans" panose="020B0606030504020204" pitchFamily="34" charset="0"/>
                <a:cs typeface="Open Sans" panose="020B0606030504020204" pitchFamily="34" charset="0"/>
              </a:rPr>
              <a:t>de protection juridique pour les professionnels et les particuliers. </a:t>
            </a:r>
          </a:p>
        </p:txBody>
      </p:sp>
      <p:sp>
        <p:nvSpPr>
          <p:cNvPr id="28" name="ZoneTexte 27">
            <a:extLst>
              <a:ext uri="{FF2B5EF4-FFF2-40B4-BE49-F238E27FC236}">
                <a16:creationId xmlns:a16="http://schemas.microsoft.com/office/drawing/2014/main" id="{A67B5442-1254-4A9A-BDD9-BDC98B799846}"/>
              </a:ext>
            </a:extLst>
          </p:cNvPr>
          <p:cNvSpPr txBox="1"/>
          <p:nvPr/>
        </p:nvSpPr>
        <p:spPr>
          <a:xfrm>
            <a:off x="1883525" y="4093924"/>
            <a:ext cx="5040977" cy="1938992"/>
          </a:xfrm>
          <a:prstGeom prst="rect">
            <a:avLst/>
          </a:prstGeom>
          <a:noFill/>
        </p:spPr>
        <p:txBody>
          <a:bodyPr wrap="square">
            <a:spAutoFit/>
          </a:bodyPr>
          <a:lstStyle/>
          <a:p>
            <a:r>
              <a:rPr lang="fr-FR" sz="6600" b="1" dirty="0">
                <a:solidFill>
                  <a:srgbClr val="45A7DE"/>
                </a:solidFill>
                <a:latin typeface="Open Sans" panose="020B0606030504020204" pitchFamily="34" charset="0"/>
                <a:ea typeface="Open Sans" panose="020B0606030504020204" pitchFamily="34" charset="0"/>
                <a:cs typeface="Open Sans" panose="020B0606030504020204" pitchFamily="34" charset="0"/>
              </a:rPr>
              <a:t>2</a:t>
            </a:r>
            <a:endParaRPr lang="fr-FR" sz="6600" b="1" i="0" u="none" strike="noStrike" baseline="0" dirty="0">
              <a:solidFill>
                <a:srgbClr val="45A7DE"/>
              </a:solidFill>
              <a:latin typeface="Open Sans" panose="020B0606030504020204" pitchFamily="34" charset="0"/>
              <a:ea typeface="Open Sans" panose="020B0606030504020204" pitchFamily="34" charset="0"/>
              <a:cs typeface="Open Sans" panose="020B0606030504020204" pitchFamily="34" charset="0"/>
            </a:endParaRPr>
          </a:p>
          <a:p>
            <a:r>
              <a:rPr lang="fr-FR" b="1" dirty="0">
                <a:latin typeface="Open Sans" panose="020B0606030504020204" pitchFamily="34" charset="0"/>
                <a:ea typeface="Open Sans" panose="020B0606030504020204" pitchFamily="34" charset="0"/>
                <a:cs typeface="Open Sans" panose="020B0606030504020204" pitchFamily="34" charset="0"/>
              </a:rPr>
              <a:t>Spécialiste de référence dans </a:t>
            </a:r>
            <a:br>
              <a:rPr lang="fr-FR" b="1" dirty="0">
                <a:latin typeface="Open Sans" panose="020B0606030504020204" pitchFamily="34" charset="0"/>
                <a:ea typeface="Open Sans" panose="020B0606030504020204" pitchFamily="34" charset="0"/>
                <a:cs typeface="Open Sans" panose="020B0606030504020204" pitchFamily="34" charset="0"/>
              </a:rPr>
            </a:br>
            <a:r>
              <a:rPr lang="fr-FR" b="1" dirty="0">
                <a:latin typeface="Open Sans" panose="020B0606030504020204" pitchFamily="34" charset="0"/>
                <a:ea typeface="Open Sans" panose="020B0606030504020204" pitchFamily="34" charset="0"/>
                <a:cs typeface="Open Sans" panose="020B0606030504020204" pitchFamily="34" charset="0"/>
              </a:rPr>
              <a:t>la </a:t>
            </a:r>
            <a:r>
              <a:rPr lang="fr-FR"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prévention des risques juridiques</a:t>
            </a:r>
            <a:r>
              <a:rPr lang="fr-FR" b="1" dirty="0">
                <a:latin typeface="Open Sans" panose="020B0606030504020204" pitchFamily="34" charset="0"/>
                <a:ea typeface="Open Sans" panose="020B0606030504020204" pitchFamily="34" charset="0"/>
                <a:cs typeface="Open Sans" panose="020B0606030504020204" pitchFamily="34" charset="0"/>
              </a:rPr>
              <a:t> </a:t>
            </a:r>
            <a:br>
              <a:rPr lang="fr-FR" b="1" dirty="0">
                <a:latin typeface="Open Sans" panose="020B0606030504020204" pitchFamily="34" charset="0"/>
                <a:ea typeface="Open Sans" panose="020B0606030504020204" pitchFamily="34" charset="0"/>
                <a:cs typeface="Open Sans" panose="020B0606030504020204" pitchFamily="34" charset="0"/>
              </a:rPr>
            </a:br>
            <a:r>
              <a:rPr lang="fr-FR" b="1" dirty="0">
                <a:latin typeface="Open Sans" panose="020B0606030504020204" pitchFamily="34" charset="0"/>
                <a:ea typeface="Open Sans" panose="020B0606030504020204" pitchFamily="34" charset="0"/>
                <a:cs typeface="Open Sans" panose="020B0606030504020204" pitchFamily="34" charset="0"/>
              </a:rPr>
              <a:t>et la </a:t>
            </a:r>
            <a:r>
              <a:rPr lang="fr-FR"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résolution amiable des différends. </a:t>
            </a:r>
          </a:p>
        </p:txBody>
      </p:sp>
    </p:spTree>
    <p:extLst>
      <p:ext uri="{BB962C8B-B14F-4D97-AF65-F5344CB8AC3E}">
        <p14:creationId xmlns:p14="http://schemas.microsoft.com/office/powerpoint/2010/main" val="343443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2/3*#ppt_w"/>
                                          </p:val>
                                        </p:tav>
                                        <p:tav tm="100000">
                                          <p:val>
                                            <p:strVal val="#ppt_w"/>
                                          </p:val>
                                        </p:tav>
                                      </p:tavLst>
                                    </p:anim>
                                    <p:anim calcmode="lin" valueType="num">
                                      <p:cBhvr>
                                        <p:cTn id="8" dur="500" fill="hold"/>
                                        <p:tgtEl>
                                          <p:spTgt spid="13"/>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xEl>
                                              <p:pRg st="1" end="1"/>
                                            </p:txEl>
                                          </p:spTgt>
                                        </p:tgtEl>
                                        <p:attrNameLst>
                                          <p:attrName>style.visibility</p:attrName>
                                        </p:attrNameLst>
                                      </p:cBhvr>
                                      <p:to>
                                        <p:strVal val="visible"/>
                                      </p:to>
                                    </p:set>
                                    <p:animEffect transition="in" filter="fade">
                                      <p:cBhvr>
                                        <p:cTn id="19" dur="500"/>
                                        <p:tgtEl>
                                          <p:spTgt spid="27">
                                            <p:txEl>
                                              <p:pRg st="1" end="1"/>
                                            </p:txEl>
                                          </p:spTgt>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fade">
                                      <p:cBhvr>
                                        <p:cTn id="23" dur="500"/>
                                        <p:tgtEl>
                                          <p:spTgt spid="28">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28">
                                            <p:txEl>
                                              <p:pRg st="1" end="1"/>
                                            </p:txEl>
                                          </p:spTgt>
                                        </p:tgtEl>
                                        <p:attrNameLst>
                                          <p:attrName>style.visibility</p:attrName>
                                        </p:attrNameLst>
                                      </p:cBhvr>
                                      <p:to>
                                        <p:strVal val="visible"/>
                                      </p:to>
                                    </p:set>
                                    <p:animEffect transition="in" filter="fade">
                                      <p:cBhvr>
                                        <p:cTn id="2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uiExpand="1" build="p" advAuto="0"/>
      <p:bldP spid="28" grpId="0" uiExpand="1" build="p"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A97E9-AD43-F346-A748-9E372F89C651}"/>
              </a:ext>
            </a:extLst>
          </p:cNvPr>
          <p:cNvSpPr>
            <a:spLocks noGrp="1"/>
          </p:cNvSpPr>
          <p:nvPr>
            <p:ph type="title"/>
          </p:nvPr>
        </p:nvSpPr>
        <p:spPr/>
        <p:txBody>
          <a:bodyPr/>
          <a:lstStyle/>
          <a:p>
            <a:pPr>
              <a:lnSpc>
                <a:spcPct val="100000"/>
              </a:lnSpc>
            </a:pPr>
            <a:r>
              <a:rPr lang="fr-FR"/>
              <a:t>NOTRE </a:t>
            </a:r>
            <a:r>
              <a:rPr lang="fr-FR" b="1">
                <a:latin typeface="+mn-lt"/>
              </a:rPr>
              <a:t>SINGULARITÉ </a:t>
            </a:r>
          </a:p>
        </p:txBody>
      </p:sp>
      <p:sp>
        <p:nvSpPr>
          <p:cNvPr id="3" name="Espace réservé du numéro de diapositive 2">
            <a:extLst>
              <a:ext uri="{FF2B5EF4-FFF2-40B4-BE49-F238E27FC236}">
                <a16:creationId xmlns:a16="http://schemas.microsoft.com/office/drawing/2014/main" id="{8E01854F-8618-1743-A946-1C6C2E1F741D}"/>
              </a:ext>
            </a:extLst>
          </p:cNvPr>
          <p:cNvSpPr>
            <a:spLocks noGrp="1"/>
          </p:cNvSpPr>
          <p:nvPr>
            <p:ph type="sldNum" sz="quarter" idx="12"/>
          </p:nvPr>
        </p:nvSpPr>
        <p:spPr/>
        <p:txBody>
          <a:bodyPr/>
          <a:lstStyle/>
          <a:p>
            <a:fld id="{09EDC5A7-AAAA-874C-81C4-A902551AA758}" type="slidenum">
              <a:rPr lang="fr-FR" smtClean="0"/>
              <a:pPr/>
              <a:t>10</a:t>
            </a:fld>
            <a:endParaRPr lang="fr-FR"/>
          </a:p>
        </p:txBody>
      </p:sp>
      <p:sp>
        <p:nvSpPr>
          <p:cNvPr id="12" name="Google Shape;123;p21">
            <a:extLst>
              <a:ext uri="{FF2B5EF4-FFF2-40B4-BE49-F238E27FC236}">
                <a16:creationId xmlns:a16="http://schemas.microsoft.com/office/drawing/2014/main" id="{95D64526-B030-4E04-AEC4-8C2D8CB3DE83}"/>
              </a:ext>
            </a:extLst>
          </p:cNvPr>
          <p:cNvSpPr txBox="1"/>
          <p:nvPr/>
        </p:nvSpPr>
        <p:spPr>
          <a:xfrm>
            <a:off x="1085976" y="2791534"/>
            <a:ext cx="2557398" cy="269410"/>
          </a:xfrm>
          <a:prstGeom prst="rect">
            <a:avLst/>
          </a:prstGeom>
          <a:noFill/>
          <a:ln>
            <a:noFill/>
          </a:ln>
        </p:spPr>
        <p:txBody>
          <a:bodyPr spcFirstLastPara="1" wrap="square" lIns="0" tIns="26722" rIns="53473" bIns="26722" anchor="ctr" anchorCtr="0">
            <a:spAutoFit/>
          </a:bodyPr>
          <a:lstStyle>
            <a:defPPr>
              <a:defRPr lang="fr-FR"/>
            </a:defPPr>
            <a:lvl1pPr>
              <a:buClr>
                <a:srgbClr val="000000"/>
              </a:buClr>
              <a:buSzPts val="900"/>
              <a:defRPr sz="2800" spc="3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fr-FR" sz="1400" b="1" spc="100" dirty="0">
                <a:solidFill>
                  <a:srgbClr val="45A7DE"/>
                </a:solidFill>
                <a:latin typeface="+mn-lt"/>
                <a:sym typeface="Montserrat Medium"/>
              </a:rPr>
              <a:t>INDÉPENDANCE</a:t>
            </a:r>
            <a:endParaRPr lang="fr-FR" sz="1400" b="1" spc="100" dirty="0">
              <a:solidFill>
                <a:srgbClr val="45A7DE"/>
              </a:solidFill>
              <a:latin typeface="+mn-lt"/>
              <a:sym typeface="Arial"/>
            </a:endParaRPr>
          </a:p>
        </p:txBody>
      </p:sp>
      <p:sp>
        <p:nvSpPr>
          <p:cNvPr id="13" name="Google Shape;136;p21">
            <a:extLst>
              <a:ext uri="{FF2B5EF4-FFF2-40B4-BE49-F238E27FC236}">
                <a16:creationId xmlns:a16="http://schemas.microsoft.com/office/drawing/2014/main" id="{4A3D671A-27E4-4A63-8875-A70F0D2B4B31}"/>
              </a:ext>
            </a:extLst>
          </p:cNvPr>
          <p:cNvSpPr/>
          <p:nvPr/>
        </p:nvSpPr>
        <p:spPr>
          <a:xfrm>
            <a:off x="554005" y="2999499"/>
            <a:ext cx="3349719" cy="935831"/>
          </a:xfrm>
          <a:prstGeom prst="rect">
            <a:avLst/>
          </a:prstGeom>
          <a:noFill/>
          <a:ln>
            <a:noFill/>
          </a:ln>
        </p:spPr>
        <p:txBody>
          <a:bodyPr spcFirstLastPara="1" wrap="square" lIns="0" tIns="105250" rIns="105250" bIns="105250" anchor="t" anchorCtr="0">
            <a:spAutoFit/>
          </a:bodyPr>
          <a:lstStyle/>
          <a:p>
            <a:pPr>
              <a:spcAft>
                <a:spcPts val="600"/>
              </a:spcAft>
              <a:buClr>
                <a:srgbClr val="000000"/>
              </a:buClr>
            </a:pPr>
            <a:r>
              <a:rPr lang="fr-FR" sz="1400" kern="0" dirty="0">
                <a:solidFill>
                  <a:srgbClr val="00446B"/>
                </a:solidFill>
                <a:ea typeface="Open Sans" panose="020B0606030504020204" pitchFamily="34" charset="0"/>
                <a:cs typeface="Open Sans" panose="020B0606030504020204" pitchFamily="34" charset="0"/>
                <a:sym typeface="Arial"/>
              </a:rPr>
              <a:t>Plus de </a:t>
            </a:r>
            <a:r>
              <a:rPr lang="fr-FR" sz="1400" b="1" kern="0" dirty="0">
                <a:solidFill>
                  <a:srgbClr val="00446B"/>
                </a:solidFill>
                <a:ea typeface="Open Sans" panose="020B0606030504020204" pitchFamily="34" charset="0"/>
                <a:cs typeface="Open Sans" panose="020B0606030504020204" pitchFamily="34" charset="0"/>
                <a:sym typeface="Arial"/>
              </a:rPr>
              <a:t>75 ans d’existence </a:t>
            </a:r>
            <a:r>
              <a:rPr lang="fr-FR" sz="1400" kern="0" dirty="0">
                <a:solidFill>
                  <a:srgbClr val="00446B"/>
                </a:solidFill>
                <a:ea typeface="Open Sans" panose="020B0606030504020204" pitchFamily="34" charset="0"/>
                <a:cs typeface="Open Sans" panose="020B0606030504020204" pitchFamily="34" charset="0"/>
                <a:sym typeface="Arial"/>
              </a:rPr>
              <a:t>et un actionnariat composé notamment de </a:t>
            </a:r>
            <a:r>
              <a:rPr lang="fr-FR" sz="1400" b="1" kern="0" dirty="0">
                <a:solidFill>
                  <a:srgbClr val="00446B"/>
                </a:solidFill>
                <a:ea typeface="Open Sans" panose="020B0606030504020204" pitchFamily="34" charset="0"/>
                <a:cs typeface="Open Sans" panose="020B0606030504020204" pitchFamily="34" charset="0"/>
                <a:sym typeface="Arial"/>
              </a:rPr>
              <a:t>salariés et de partenaires courtiers </a:t>
            </a:r>
          </a:p>
        </p:txBody>
      </p:sp>
      <p:sp>
        <p:nvSpPr>
          <p:cNvPr id="14" name="Google Shape;125;p21">
            <a:extLst>
              <a:ext uri="{FF2B5EF4-FFF2-40B4-BE49-F238E27FC236}">
                <a16:creationId xmlns:a16="http://schemas.microsoft.com/office/drawing/2014/main" id="{E80D97D2-F120-4EE5-BE67-99C427C79621}"/>
              </a:ext>
            </a:extLst>
          </p:cNvPr>
          <p:cNvSpPr txBox="1"/>
          <p:nvPr/>
        </p:nvSpPr>
        <p:spPr>
          <a:xfrm>
            <a:off x="9551632" y="2544594"/>
            <a:ext cx="1864378" cy="484853"/>
          </a:xfrm>
          <a:prstGeom prst="rect">
            <a:avLst/>
          </a:prstGeom>
          <a:noFill/>
          <a:ln>
            <a:noFill/>
          </a:ln>
        </p:spPr>
        <p:txBody>
          <a:bodyPr spcFirstLastPara="1" wrap="square" lIns="0" tIns="26722" rIns="53473" bIns="26722" anchor="ctr" anchorCtr="0">
            <a:spAutoFit/>
          </a:bodyPr>
          <a:lstStyle>
            <a:defPPr>
              <a:defRPr lang="fr-FR"/>
            </a:defPPr>
            <a:lvl1pPr>
              <a:buClr>
                <a:srgbClr val="000000"/>
              </a:buClr>
              <a:buSzPts val="900"/>
              <a:defRPr sz="2800" spc="3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fr-FR" sz="1400" b="1" spc="100">
                <a:solidFill>
                  <a:srgbClr val="45A7DE"/>
                </a:solidFill>
                <a:latin typeface="+mn-lt"/>
                <a:sym typeface="Montserrat Medium"/>
              </a:rPr>
              <a:t>PROXIMITÉ </a:t>
            </a:r>
            <a:br>
              <a:rPr lang="fr-FR" sz="1400" b="1" spc="100">
                <a:solidFill>
                  <a:srgbClr val="45A7DE"/>
                </a:solidFill>
                <a:latin typeface="+mn-lt"/>
                <a:sym typeface="Montserrat Medium"/>
              </a:rPr>
            </a:br>
            <a:r>
              <a:rPr lang="fr-FR" sz="1400" b="1" spc="100">
                <a:solidFill>
                  <a:srgbClr val="45A7DE"/>
                </a:solidFill>
                <a:latin typeface="+mn-lt"/>
                <a:sym typeface="Montserrat Medium"/>
              </a:rPr>
              <a:t>RELATIONNELLE</a:t>
            </a:r>
            <a:endParaRPr lang="fr-FR" sz="1400" b="1" spc="100">
              <a:solidFill>
                <a:srgbClr val="45A7DE"/>
              </a:solidFill>
              <a:latin typeface="+mn-lt"/>
              <a:sym typeface="Arial"/>
            </a:endParaRPr>
          </a:p>
        </p:txBody>
      </p:sp>
      <p:sp>
        <p:nvSpPr>
          <p:cNvPr id="15" name="Google Shape;140;p21">
            <a:extLst>
              <a:ext uri="{FF2B5EF4-FFF2-40B4-BE49-F238E27FC236}">
                <a16:creationId xmlns:a16="http://schemas.microsoft.com/office/drawing/2014/main" id="{17F9BC34-C36A-459A-B35C-29F5887D00FC}"/>
              </a:ext>
            </a:extLst>
          </p:cNvPr>
          <p:cNvSpPr/>
          <p:nvPr/>
        </p:nvSpPr>
        <p:spPr>
          <a:xfrm>
            <a:off x="8974758" y="2999499"/>
            <a:ext cx="2643050" cy="720387"/>
          </a:xfrm>
          <a:prstGeom prst="rect">
            <a:avLst/>
          </a:prstGeom>
          <a:noFill/>
          <a:ln>
            <a:noFill/>
          </a:ln>
        </p:spPr>
        <p:txBody>
          <a:bodyPr spcFirstLastPara="1" wrap="square" lIns="0" tIns="105250" rIns="105250" bIns="105250" anchor="t" anchorCtr="0">
            <a:spAutoFit/>
          </a:bodyPr>
          <a:lstStyle/>
          <a:p>
            <a:pPr>
              <a:spcAft>
                <a:spcPts val="600"/>
              </a:spcAft>
              <a:buClr>
                <a:srgbClr val="000000"/>
              </a:buClr>
            </a:pPr>
            <a:r>
              <a:rPr lang="fr-FR" sz="1400" kern="0">
                <a:solidFill>
                  <a:srgbClr val="00446B"/>
                </a:solidFill>
                <a:ea typeface="Open Sans" panose="020B0606030504020204" pitchFamily="34" charset="0"/>
                <a:cs typeface="Open Sans" panose="020B0606030504020204" pitchFamily="34" charset="0"/>
              </a:rPr>
              <a:t>Une </a:t>
            </a:r>
            <a:r>
              <a:rPr lang="fr-FR" sz="1400" b="1" kern="0">
                <a:solidFill>
                  <a:srgbClr val="00446B"/>
                </a:solidFill>
                <a:ea typeface="Open Sans" panose="020B0606030504020204" pitchFamily="34" charset="0"/>
                <a:cs typeface="Open Sans" panose="020B0606030504020204" pitchFamily="34" charset="0"/>
              </a:rPr>
              <a:t>équipe dédiée </a:t>
            </a:r>
            <a:r>
              <a:rPr lang="fr-FR" sz="1400" kern="0">
                <a:solidFill>
                  <a:srgbClr val="00446B"/>
                </a:solidFill>
                <a:ea typeface="Open Sans" panose="020B0606030504020204" pitchFamily="34" charset="0"/>
                <a:cs typeface="Open Sans" panose="020B0606030504020204" pitchFamily="34" charset="0"/>
              </a:rPr>
              <a:t>à chaque partenaire et à chaque client </a:t>
            </a:r>
          </a:p>
        </p:txBody>
      </p:sp>
      <p:sp>
        <p:nvSpPr>
          <p:cNvPr id="16" name="Google Shape;125;p21">
            <a:extLst>
              <a:ext uri="{FF2B5EF4-FFF2-40B4-BE49-F238E27FC236}">
                <a16:creationId xmlns:a16="http://schemas.microsoft.com/office/drawing/2014/main" id="{EEB3D167-CB70-420C-A66A-201D7BCC82DD}"/>
              </a:ext>
            </a:extLst>
          </p:cNvPr>
          <p:cNvSpPr txBox="1"/>
          <p:nvPr/>
        </p:nvSpPr>
        <p:spPr>
          <a:xfrm>
            <a:off x="5631418" y="2331880"/>
            <a:ext cx="1372148" cy="700297"/>
          </a:xfrm>
          <a:prstGeom prst="rect">
            <a:avLst/>
          </a:prstGeom>
          <a:noFill/>
          <a:ln>
            <a:noFill/>
          </a:ln>
        </p:spPr>
        <p:txBody>
          <a:bodyPr spcFirstLastPara="1" wrap="square" lIns="0" tIns="26722" rIns="53473" bIns="26722" anchor="ctr" anchorCtr="0">
            <a:spAutoFit/>
          </a:bodyPr>
          <a:lstStyle>
            <a:defPPr>
              <a:defRPr lang="fr-FR"/>
            </a:defPPr>
            <a:lvl1pPr>
              <a:buClr>
                <a:srgbClr val="000000"/>
              </a:buClr>
              <a:buSzPts val="900"/>
              <a:defRPr sz="2800" spc="3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fr-FR" sz="1400" b="1" spc="100">
                <a:solidFill>
                  <a:srgbClr val="45A7DE"/>
                </a:solidFill>
                <a:latin typeface="+mn-lt"/>
                <a:sym typeface="Montserrat Medium"/>
              </a:rPr>
              <a:t>ANCRAGE </a:t>
            </a:r>
            <a:br>
              <a:rPr lang="fr-FR" sz="1400" b="1" spc="100">
                <a:solidFill>
                  <a:srgbClr val="45A7DE"/>
                </a:solidFill>
                <a:latin typeface="+mn-lt"/>
                <a:sym typeface="Montserrat Medium"/>
              </a:rPr>
            </a:br>
            <a:r>
              <a:rPr lang="fr-FR" sz="1400" b="1" spc="100">
                <a:solidFill>
                  <a:srgbClr val="45A7DE"/>
                </a:solidFill>
                <a:latin typeface="+mn-lt"/>
                <a:sym typeface="Montserrat Medium"/>
              </a:rPr>
              <a:t>TERRITORIAL </a:t>
            </a:r>
            <a:br>
              <a:rPr lang="fr-FR" sz="1400" b="1" spc="100">
                <a:solidFill>
                  <a:srgbClr val="45A7DE"/>
                </a:solidFill>
                <a:latin typeface="+mn-lt"/>
                <a:sym typeface="Montserrat Medium"/>
              </a:rPr>
            </a:br>
            <a:r>
              <a:rPr lang="fr-FR" sz="1400" b="1" spc="100">
                <a:solidFill>
                  <a:srgbClr val="45A7DE"/>
                </a:solidFill>
                <a:latin typeface="+mn-lt"/>
                <a:sym typeface="Montserrat Medium"/>
              </a:rPr>
              <a:t>FORT</a:t>
            </a:r>
            <a:endParaRPr lang="fr-FR" sz="1400" b="1" spc="100">
              <a:solidFill>
                <a:srgbClr val="45A7DE"/>
              </a:solidFill>
              <a:latin typeface="+mn-lt"/>
              <a:sym typeface="Arial"/>
            </a:endParaRPr>
          </a:p>
        </p:txBody>
      </p:sp>
      <p:sp>
        <p:nvSpPr>
          <p:cNvPr id="20" name="Google Shape;140;p21">
            <a:extLst>
              <a:ext uri="{FF2B5EF4-FFF2-40B4-BE49-F238E27FC236}">
                <a16:creationId xmlns:a16="http://schemas.microsoft.com/office/drawing/2014/main" id="{25AC137C-EFDE-4A76-91CA-4BE6CDE2D82D}"/>
              </a:ext>
            </a:extLst>
          </p:cNvPr>
          <p:cNvSpPr/>
          <p:nvPr/>
        </p:nvSpPr>
        <p:spPr>
          <a:xfrm>
            <a:off x="4783230" y="2999499"/>
            <a:ext cx="3462310" cy="858886"/>
          </a:xfrm>
          <a:prstGeom prst="rect">
            <a:avLst/>
          </a:prstGeom>
          <a:noFill/>
          <a:ln>
            <a:noFill/>
          </a:ln>
        </p:spPr>
        <p:txBody>
          <a:bodyPr spcFirstLastPara="1" wrap="square" lIns="0" tIns="105250" rIns="105250" bIns="105250" anchor="t" anchorCtr="0">
            <a:spAutoFit/>
          </a:bodyPr>
          <a:lstStyle/>
          <a:p>
            <a:r>
              <a:rPr lang="fr-FR" sz="1400" kern="0" dirty="0">
                <a:solidFill>
                  <a:srgbClr val="00446B"/>
                </a:solidFill>
                <a:ea typeface="Open Sans" panose="020B0606030504020204" pitchFamily="34" charset="0"/>
                <a:cs typeface="Open Sans" panose="020B0606030504020204" pitchFamily="34" charset="0"/>
              </a:rPr>
              <a:t>30 sites répartis dans toute la France </a:t>
            </a:r>
            <a:r>
              <a:rPr lang="fr-FR" sz="1100" kern="0" dirty="0">
                <a:solidFill>
                  <a:srgbClr val="00446B"/>
                </a:solidFill>
                <a:ea typeface="Open Sans" panose="020B0606030504020204" pitchFamily="34" charset="0"/>
                <a:cs typeface="Open Sans" panose="020B0606030504020204" pitchFamily="34" charset="0"/>
              </a:rPr>
              <a:t>(dont  la Réunion) </a:t>
            </a:r>
            <a:r>
              <a:rPr lang="fr-FR" sz="1400" kern="0" dirty="0">
                <a:solidFill>
                  <a:srgbClr val="00446B"/>
                </a:solidFill>
                <a:ea typeface="Open Sans" panose="020B0606030504020204" pitchFamily="34" charset="0"/>
                <a:cs typeface="Open Sans" panose="020B0606030504020204" pitchFamily="34" charset="0"/>
              </a:rPr>
              <a:t>avec une </a:t>
            </a:r>
            <a:r>
              <a:rPr lang="fr-FR" sz="1400" b="1" kern="0" dirty="0">
                <a:solidFill>
                  <a:srgbClr val="00446B"/>
                </a:solidFill>
                <a:ea typeface="Open Sans" panose="020B0606030504020204" pitchFamily="34" charset="0"/>
                <a:cs typeface="Open Sans" panose="020B0606030504020204" pitchFamily="34" charset="0"/>
              </a:rPr>
              <a:t>connaissance du tissu économique local</a:t>
            </a:r>
          </a:p>
        </p:txBody>
      </p:sp>
      <p:sp>
        <p:nvSpPr>
          <p:cNvPr id="21" name="Google Shape;125;p21">
            <a:extLst>
              <a:ext uri="{FF2B5EF4-FFF2-40B4-BE49-F238E27FC236}">
                <a16:creationId xmlns:a16="http://schemas.microsoft.com/office/drawing/2014/main" id="{4D8652ED-14DA-4865-9750-ACD07CC704DE}"/>
              </a:ext>
            </a:extLst>
          </p:cNvPr>
          <p:cNvSpPr txBox="1"/>
          <p:nvPr/>
        </p:nvSpPr>
        <p:spPr>
          <a:xfrm>
            <a:off x="3945874" y="4743698"/>
            <a:ext cx="2685350" cy="484853"/>
          </a:xfrm>
          <a:prstGeom prst="rect">
            <a:avLst/>
          </a:prstGeom>
          <a:noFill/>
          <a:ln>
            <a:noFill/>
          </a:ln>
        </p:spPr>
        <p:txBody>
          <a:bodyPr spcFirstLastPara="1" wrap="square" lIns="0" tIns="26722" rIns="53473" bIns="26722" anchor="ctr" anchorCtr="0">
            <a:spAutoFit/>
          </a:bodyPr>
          <a:lstStyle>
            <a:defPPr>
              <a:defRPr lang="fr-FR"/>
            </a:defPPr>
            <a:lvl1pPr>
              <a:buClr>
                <a:srgbClr val="000000"/>
              </a:buClr>
              <a:buSzPts val="900"/>
              <a:defRPr sz="2800" spc="3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fr-FR" sz="1400" b="1" spc="100">
                <a:solidFill>
                  <a:srgbClr val="45A7DE"/>
                </a:solidFill>
                <a:latin typeface="+mn-lt"/>
                <a:sym typeface="Montserrat Medium"/>
              </a:rPr>
              <a:t>EXPERTISE </a:t>
            </a:r>
          </a:p>
          <a:p>
            <a:r>
              <a:rPr lang="fr-FR" sz="1400" b="1" spc="100">
                <a:solidFill>
                  <a:srgbClr val="45A7DE"/>
                </a:solidFill>
                <a:latin typeface="+mn-lt"/>
                <a:sym typeface="Montserrat Medium"/>
              </a:rPr>
              <a:t>JURIDIQUE </a:t>
            </a:r>
          </a:p>
        </p:txBody>
      </p:sp>
      <p:sp>
        <p:nvSpPr>
          <p:cNvPr id="22" name="Google Shape;140;p21">
            <a:extLst>
              <a:ext uri="{FF2B5EF4-FFF2-40B4-BE49-F238E27FC236}">
                <a16:creationId xmlns:a16="http://schemas.microsoft.com/office/drawing/2014/main" id="{7CF11E84-D619-4D51-9751-D64458B0FF51}"/>
              </a:ext>
            </a:extLst>
          </p:cNvPr>
          <p:cNvSpPr/>
          <p:nvPr/>
        </p:nvSpPr>
        <p:spPr>
          <a:xfrm>
            <a:off x="3027030" y="5228551"/>
            <a:ext cx="2743200" cy="858886"/>
          </a:xfrm>
          <a:prstGeom prst="rect">
            <a:avLst/>
          </a:prstGeom>
          <a:noFill/>
          <a:ln>
            <a:noFill/>
          </a:ln>
        </p:spPr>
        <p:txBody>
          <a:bodyPr spcFirstLastPara="1" wrap="square" lIns="0" tIns="105250" rIns="105250" bIns="105250" anchor="t" anchorCtr="0">
            <a:spAutoFit/>
          </a:bodyPr>
          <a:lstStyle/>
          <a:p>
            <a:r>
              <a:rPr lang="fr-FR" sz="1400" b="1" kern="0">
                <a:solidFill>
                  <a:srgbClr val="00446B"/>
                </a:solidFill>
                <a:ea typeface="Open Sans" panose="020B0606030504020204" pitchFamily="34" charset="0"/>
                <a:cs typeface="Open Sans" panose="020B0606030504020204" pitchFamily="34" charset="0"/>
              </a:rPr>
              <a:t>150 </a:t>
            </a:r>
            <a:r>
              <a:rPr lang="fr-FR" sz="1400" kern="0">
                <a:solidFill>
                  <a:srgbClr val="00446B"/>
                </a:solidFill>
                <a:ea typeface="Open Sans" panose="020B0606030504020204" pitchFamily="34" charset="0"/>
                <a:cs typeface="Open Sans" panose="020B0606030504020204" pitchFamily="34" charset="0"/>
              </a:rPr>
              <a:t>juristes spécialisés formés en permanence au droit et </a:t>
            </a:r>
            <a:br>
              <a:rPr lang="fr-FR" sz="1400" kern="0">
                <a:solidFill>
                  <a:srgbClr val="00446B"/>
                </a:solidFill>
                <a:ea typeface="Open Sans" panose="020B0606030504020204" pitchFamily="34" charset="0"/>
                <a:cs typeface="Open Sans" panose="020B0606030504020204" pitchFamily="34" charset="0"/>
              </a:rPr>
            </a:br>
            <a:r>
              <a:rPr lang="fr-FR" sz="1400" kern="0">
                <a:solidFill>
                  <a:srgbClr val="00446B"/>
                </a:solidFill>
                <a:ea typeface="Open Sans" panose="020B0606030504020204" pitchFamily="34" charset="0"/>
                <a:cs typeface="Open Sans" panose="020B0606030504020204" pitchFamily="34" charset="0"/>
              </a:rPr>
              <a:t>à la négociation amiable </a:t>
            </a:r>
          </a:p>
        </p:txBody>
      </p:sp>
      <p:grpSp>
        <p:nvGrpSpPr>
          <p:cNvPr id="23" name="Groupe 22">
            <a:extLst>
              <a:ext uri="{FF2B5EF4-FFF2-40B4-BE49-F238E27FC236}">
                <a16:creationId xmlns:a16="http://schemas.microsoft.com/office/drawing/2014/main" id="{34B7E0DF-8F94-49EF-9114-A401D0ED1038}"/>
              </a:ext>
            </a:extLst>
          </p:cNvPr>
          <p:cNvGrpSpPr/>
          <p:nvPr/>
        </p:nvGrpSpPr>
        <p:grpSpPr>
          <a:xfrm>
            <a:off x="509362" y="2000219"/>
            <a:ext cx="855687" cy="1057940"/>
            <a:chOff x="1376362" y="1386410"/>
            <a:chExt cx="523875" cy="647700"/>
          </a:xfrm>
        </p:grpSpPr>
        <p:pic>
          <p:nvPicPr>
            <p:cNvPr id="24" name="Graphique 23">
              <a:extLst>
                <a:ext uri="{FF2B5EF4-FFF2-40B4-BE49-F238E27FC236}">
                  <a16:creationId xmlns:a16="http://schemas.microsoft.com/office/drawing/2014/main" id="{95956F14-80DA-435D-9964-B4A6C3AAFE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6362" y="1386410"/>
              <a:ext cx="523875" cy="647700"/>
            </a:xfrm>
            <a:prstGeom prst="rect">
              <a:avLst/>
            </a:prstGeom>
          </p:spPr>
        </p:pic>
        <p:sp>
          <p:nvSpPr>
            <p:cNvPr id="25" name="Graphique 16">
              <a:extLst>
                <a:ext uri="{FF2B5EF4-FFF2-40B4-BE49-F238E27FC236}">
                  <a16:creationId xmlns:a16="http://schemas.microsoft.com/office/drawing/2014/main" id="{E327702D-F655-4812-893B-917457AFD02F}"/>
                </a:ext>
              </a:extLst>
            </p:cNvPr>
            <p:cNvSpPr/>
            <p:nvPr/>
          </p:nvSpPr>
          <p:spPr>
            <a:xfrm>
              <a:off x="1611921" y="1518261"/>
              <a:ext cx="201414" cy="201430"/>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grpSp>
      <p:grpSp>
        <p:nvGrpSpPr>
          <p:cNvPr id="26" name="Groupe 25">
            <a:extLst>
              <a:ext uri="{FF2B5EF4-FFF2-40B4-BE49-F238E27FC236}">
                <a16:creationId xmlns:a16="http://schemas.microsoft.com/office/drawing/2014/main" id="{5AA24817-A7CF-4789-AA35-E6E0FF39B87A}"/>
              </a:ext>
            </a:extLst>
          </p:cNvPr>
          <p:cNvGrpSpPr/>
          <p:nvPr/>
        </p:nvGrpSpPr>
        <p:grpSpPr>
          <a:xfrm>
            <a:off x="4672415" y="1922430"/>
            <a:ext cx="840129" cy="1135730"/>
            <a:chOff x="6779081" y="1038749"/>
            <a:chExt cx="514350" cy="695325"/>
          </a:xfrm>
        </p:grpSpPr>
        <p:pic>
          <p:nvPicPr>
            <p:cNvPr id="27" name="Graphique 26">
              <a:extLst>
                <a:ext uri="{FF2B5EF4-FFF2-40B4-BE49-F238E27FC236}">
                  <a16:creationId xmlns:a16="http://schemas.microsoft.com/office/drawing/2014/main" id="{15E81FEE-19CA-4988-8521-672D667DE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79081" y="1038749"/>
              <a:ext cx="514350" cy="695325"/>
            </a:xfrm>
            <a:prstGeom prst="rect">
              <a:avLst/>
            </a:prstGeom>
          </p:spPr>
        </p:pic>
        <p:sp>
          <p:nvSpPr>
            <p:cNvPr id="28" name="Graphique 16">
              <a:extLst>
                <a:ext uri="{FF2B5EF4-FFF2-40B4-BE49-F238E27FC236}">
                  <a16:creationId xmlns:a16="http://schemas.microsoft.com/office/drawing/2014/main" id="{39CDC664-709E-4B81-A161-C62ABA41A2FE}"/>
                </a:ext>
              </a:extLst>
            </p:cNvPr>
            <p:cNvSpPr/>
            <p:nvPr/>
          </p:nvSpPr>
          <p:spPr>
            <a:xfrm>
              <a:off x="6944570" y="1097755"/>
              <a:ext cx="213658" cy="213675"/>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grpSp>
      <p:grpSp>
        <p:nvGrpSpPr>
          <p:cNvPr id="29" name="Groupe 28">
            <a:extLst>
              <a:ext uri="{FF2B5EF4-FFF2-40B4-BE49-F238E27FC236}">
                <a16:creationId xmlns:a16="http://schemas.microsoft.com/office/drawing/2014/main" id="{91F93489-75A9-483B-B0EC-ED26C83A36CE}"/>
              </a:ext>
            </a:extLst>
          </p:cNvPr>
          <p:cNvGrpSpPr/>
          <p:nvPr/>
        </p:nvGrpSpPr>
        <p:grpSpPr>
          <a:xfrm>
            <a:off x="3054973" y="4325627"/>
            <a:ext cx="756593" cy="965712"/>
            <a:chOff x="9614365" y="1922034"/>
            <a:chExt cx="463207" cy="591236"/>
          </a:xfrm>
        </p:grpSpPr>
        <p:pic>
          <p:nvPicPr>
            <p:cNvPr id="30" name="Graphique 29">
              <a:extLst>
                <a:ext uri="{FF2B5EF4-FFF2-40B4-BE49-F238E27FC236}">
                  <a16:creationId xmlns:a16="http://schemas.microsoft.com/office/drawing/2014/main" id="{DBC0F3BB-7057-4CE6-A8DF-5868E1265ECF}"/>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9614365" y="1922034"/>
              <a:ext cx="463207" cy="591236"/>
            </a:xfrm>
            <a:prstGeom prst="rect">
              <a:avLst/>
            </a:prstGeom>
          </p:spPr>
        </p:pic>
        <p:sp>
          <p:nvSpPr>
            <p:cNvPr id="31" name="Graphique 16">
              <a:extLst>
                <a:ext uri="{FF2B5EF4-FFF2-40B4-BE49-F238E27FC236}">
                  <a16:creationId xmlns:a16="http://schemas.microsoft.com/office/drawing/2014/main" id="{CC213569-C8F6-46BB-8E08-3968F6730884}"/>
                </a:ext>
              </a:extLst>
            </p:cNvPr>
            <p:cNvSpPr/>
            <p:nvPr/>
          </p:nvSpPr>
          <p:spPr>
            <a:xfrm>
              <a:off x="9699065" y="1997585"/>
              <a:ext cx="286522" cy="286523"/>
            </a:xfrm>
            <a:prstGeom prst="donut">
              <a:avLst>
                <a:gd name="adj" fmla="val 11378"/>
              </a:avLst>
            </a:pr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grpSp>
      <p:grpSp>
        <p:nvGrpSpPr>
          <p:cNvPr id="32" name="Groupe 31">
            <a:extLst>
              <a:ext uri="{FF2B5EF4-FFF2-40B4-BE49-F238E27FC236}">
                <a16:creationId xmlns:a16="http://schemas.microsoft.com/office/drawing/2014/main" id="{77A3DA2A-5356-4F25-B785-F6558D896105}"/>
              </a:ext>
            </a:extLst>
          </p:cNvPr>
          <p:cNvGrpSpPr/>
          <p:nvPr/>
        </p:nvGrpSpPr>
        <p:grpSpPr>
          <a:xfrm>
            <a:off x="8877590" y="1995554"/>
            <a:ext cx="575644" cy="1057940"/>
            <a:chOff x="4534355" y="1895295"/>
            <a:chExt cx="352425" cy="647700"/>
          </a:xfrm>
        </p:grpSpPr>
        <p:sp>
          <p:nvSpPr>
            <p:cNvPr id="33" name="Graphique 16">
              <a:extLst>
                <a:ext uri="{FF2B5EF4-FFF2-40B4-BE49-F238E27FC236}">
                  <a16:creationId xmlns:a16="http://schemas.microsoft.com/office/drawing/2014/main" id="{1C369D3F-2993-4C49-9958-ABAB5D1891AF}"/>
                </a:ext>
              </a:extLst>
            </p:cNvPr>
            <p:cNvSpPr/>
            <p:nvPr/>
          </p:nvSpPr>
          <p:spPr>
            <a:xfrm>
              <a:off x="4593844" y="2090427"/>
              <a:ext cx="255082" cy="255103"/>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pic>
          <p:nvPicPr>
            <p:cNvPr id="34" name="Graphique 33">
              <a:extLst>
                <a:ext uri="{FF2B5EF4-FFF2-40B4-BE49-F238E27FC236}">
                  <a16:creationId xmlns:a16="http://schemas.microsoft.com/office/drawing/2014/main" id="{5CB39BE1-B0B3-4A9A-964B-FC2895C4AD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34355" y="1895295"/>
              <a:ext cx="352425" cy="647700"/>
            </a:xfrm>
            <a:prstGeom prst="rect">
              <a:avLst/>
            </a:prstGeom>
          </p:spPr>
        </p:pic>
      </p:grpSp>
      <p:sp>
        <p:nvSpPr>
          <p:cNvPr id="35" name="Google Shape;125;p21">
            <a:extLst>
              <a:ext uri="{FF2B5EF4-FFF2-40B4-BE49-F238E27FC236}">
                <a16:creationId xmlns:a16="http://schemas.microsoft.com/office/drawing/2014/main" id="{828C99D8-F6FB-4CBC-9B79-AF96DD89C4D5}"/>
              </a:ext>
            </a:extLst>
          </p:cNvPr>
          <p:cNvSpPr txBox="1"/>
          <p:nvPr/>
        </p:nvSpPr>
        <p:spPr>
          <a:xfrm>
            <a:off x="8245540" y="4774950"/>
            <a:ext cx="2685350" cy="484853"/>
          </a:xfrm>
          <a:prstGeom prst="rect">
            <a:avLst/>
          </a:prstGeom>
          <a:noFill/>
          <a:ln>
            <a:noFill/>
          </a:ln>
        </p:spPr>
        <p:txBody>
          <a:bodyPr spcFirstLastPara="1" wrap="square" lIns="0" tIns="26722" rIns="53473" bIns="26722" anchor="ctr" anchorCtr="0">
            <a:spAutoFit/>
          </a:bodyPr>
          <a:lstStyle>
            <a:defPPr>
              <a:defRPr lang="fr-FR"/>
            </a:defPPr>
            <a:lvl1pPr>
              <a:buClr>
                <a:srgbClr val="000000"/>
              </a:buClr>
              <a:buSzPts val="900"/>
              <a:defRPr sz="2800" spc="3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fr-FR" sz="1400" b="1" spc="100">
                <a:solidFill>
                  <a:srgbClr val="45A7DE"/>
                </a:solidFill>
                <a:latin typeface="+mn-lt"/>
                <a:sym typeface="Montserrat Medium"/>
              </a:rPr>
              <a:t>DISTRIBUTION</a:t>
            </a:r>
            <a:br>
              <a:rPr lang="fr-FR" sz="1400" b="1" spc="100">
                <a:solidFill>
                  <a:srgbClr val="45A7DE"/>
                </a:solidFill>
                <a:latin typeface="+mn-lt"/>
                <a:sym typeface="Montserrat Medium"/>
              </a:rPr>
            </a:br>
            <a:r>
              <a:rPr lang="fr-FR" sz="1400" b="1" spc="100">
                <a:solidFill>
                  <a:srgbClr val="45A7DE"/>
                </a:solidFill>
                <a:latin typeface="+mn-lt"/>
                <a:sym typeface="Montserrat Medium"/>
              </a:rPr>
              <a:t>INTERMÉDIÉE</a:t>
            </a:r>
            <a:endParaRPr lang="fr-FR" sz="1400" b="1" spc="100">
              <a:solidFill>
                <a:srgbClr val="45A7DE"/>
              </a:solidFill>
              <a:latin typeface="+mn-lt"/>
              <a:sym typeface="Arial"/>
            </a:endParaRPr>
          </a:p>
        </p:txBody>
      </p:sp>
      <p:sp>
        <p:nvSpPr>
          <p:cNvPr id="36" name="Google Shape;140;p21">
            <a:extLst>
              <a:ext uri="{FF2B5EF4-FFF2-40B4-BE49-F238E27FC236}">
                <a16:creationId xmlns:a16="http://schemas.microsoft.com/office/drawing/2014/main" id="{4E5C70AD-3A96-4CDC-92E9-B2B37AD1CE9C}"/>
              </a:ext>
            </a:extLst>
          </p:cNvPr>
          <p:cNvSpPr/>
          <p:nvPr/>
        </p:nvSpPr>
        <p:spPr>
          <a:xfrm>
            <a:off x="7492483" y="5259803"/>
            <a:ext cx="2523425" cy="720387"/>
          </a:xfrm>
          <a:prstGeom prst="rect">
            <a:avLst/>
          </a:prstGeom>
          <a:noFill/>
          <a:ln>
            <a:noFill/>
          </a:ln>
        </p:spPr>
        <p:txBody>
          <a:bodyPr spcFirstLastPara="1" wrap="square" lIns="0" tIns="105250" rIns="105250" bIns="105250" anchor="t" anchorCtr="0">
            <a:spAutoFit/>
          </a:bodyPr>
          <a:lstStyle/>
          <a:p>
            <a:pPr>
              <a:spcAft>
                <a:spcPts val="600"/>
              </a:spcAft>
              <a:buClr>
                <a:srgbClr val="000000"/>
              </a:buClr>
            </a:pPr>
            <a:r>
              <a:rPr lang="fr-FR" sz="1400" b="1" kern="0">
                <a:solidFill>
                  <a:srgbClr val="00446B"/>
                </a:solidFill>
                <a:ea typeface="Open Sans" panose="020B0606030504020204" pitchFamily="34" charset="0"/>
                <a:cs typeface="Open Sans" panose="020B0606030504020204" pitchFamily="34" charset="0"/>
              </a:rPr>
              <a:t>2500</a:t>
            </a:r>
            <a:r>
              <a:rPr lang="fr-FR" sz="1400" kern="0">
                <a:solidFill>
                  <a:srgbClr val="00446B"/>
                </a:solidFill>
                <a:ea typeface="Open Sans" panose="020B0606030504020204" pitchFamily="34" charset="0"/>
                <a:cs typeface="Open Sans" panose="020B0606030504020204" pitchFamily="34" charset="0"/>
              </a:rPr>
              <a:t> intermédiaires d’assurances</a:t>
            </a:r>
          </a:p>
        </p:txBody>
      </p:sp>
      <p:grpSp>
        <p:nvGrpSpPr>
          <p:cNvPr id="37" name="Groupe 36">
            <a:extLst>
              <a:ext uri="{FF2B5EF4-FFF2-40B4-BE49-F238E27FC236}">
                <a16:creationId xmlns:a16="http://schemas.microsoft.com/office/drawing/2014/main" id="{81E30326-C2D4-4D41-9937-E83BB9C0C94F}"/>
              </a:ext>
            </a:extLst>
          </p:cNvPr>
          <p:cNvGrpSpPr/>
          <p:nvPr/>
        </p:nvGrpSpPr>
        <p:grpSpPr>
          <a:xfrm>
            <a:off x="7359307" y="4188156"/>
            <a:ext cx="917919" cy="1073498"/>
            <a:chOff x="9515720" y="1790748"/>
            <a:chExt cx="561975" cy="657225"/>
          </a:xfrm>
        </p:grpSpPr>
        <p:pic>
          <p:nvPicPr>
            <p:cNvPr id="38" name="Graphique 37">
              <a:extLst>
                <a:ext uri="{FF2B5EF4-FFF2-40B4-BE49-F238E27FC236}">
                  <a16:creationId xmlns:a16="http://schemas.microsoft.com/office/drawing/2014/main" id="{E14FD40F-A8C3-4C08-9A5C-433965E84A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44320" y="1790748"/>
              <a:ext cx="333375" cy="657225"/>
            </a:xfrm>
            <a:prstGeom prst="rect">
              <a:avLst/>
            </a:prstGeom>
          </p:spPr>
        </p:pic>
        <p:sp>
          <p:nvSpPr>
            <p:cNvPr id="39" name="Graphique 16">
              <a:extLst>
                <a:ext uri="{FF2B5EF4-FFF2-40B4-BE49-F238E27FC236}">
                  <a16:creationId xmlns:a16="http://schemas.microsoft.com/office/drawing/2014/main" id="{BF973C09-0FCF-496C-9762-8436D5B73520}"/>
                </a:ext>
              </a:extLst>
            </p:cNvPr>
            <p:cNvSpPr/>
            <p:nvPr/>
          </p:nvSpPr>
          <p:spPr>
            <a:xfrm>
              <a:off x="9515720" y="1990725"/>
              <a:ext cx="254660" cy="254680"/>
            </a:xfrm>
            <a:custGeom>
              <a:avLst/>
              <a:gdLst>
                <a:gd name="connsiteX0" fmla="*/ 2605084 w 5211295"/>
                <a:gd name="connsiteY0" fmla="*/ -228 h 5211733"/>
                <a:gd name="connsiteX1" fmla="*/ -601 w 5211295"/>
                <a:gd name="connsiteY1" fmla="*/ 2605456 h 5211733"/>
                <a:gd name="connsiteX2" fmla="*/ 2605084 w 5211295"/>
                <a:gd name="connsiteY2" fmla="*/ 5211505 h 5211733"/>
                <a:gd name="connsiteX3" fmla="*/ 5210695 w 5211295"/>
                <a:gd name="connsiteY3" fmla="*/ 2605820 h 5211733"/>
                <a:gd name="connsiteX4" fmla="*/ 2605084 w 5211295"/>
                <a:gd name="connsiteY4" fmla="*/ -228 h 5211733"/>
                <a:gd name="connsiteX5" fmla="*/ 2605084 w 5211295"/>
                <a:gd name="connsiteY5" fmla="*/ 4436500 h 5211733"/>
                <a:gd name="connsiteX6" fmla="*/ 773968 w 5211295"/>
                <a:gd name="connsiteY6" fmla="*/ 2605456 h 5211733"/>
                <a:gd name="connsiteX7" fmla="*/ 2605084 w 5211295"/>
                <a:gd name="connsiteY7" fmla="*/ 774413 h 5211733"/>
                <a:gd name="connsiteX8" fmla="*/ 4436127 w 5211295"/>
                <a:gd name="connsiteY8" fmla="*/ 2605456 h 5211733"/>
                <a:gd name="connsiteX9" fmla="*/ 2605084 w 5211295"/>
                <a:gd name="connsiteY9" fmla="*/ 4436500 h 521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1295" h="5211733">
                  <a:moveTo>
                    <a:pt x="2605084" y="-228"/>
                  </a:moveTo>
                  <a:cubicBezTo>
                    <a:pt x="1165986" y="-228"/>
                    <a:pt x="-601" y="1166358"/>
                    <a:pt x="-601" y="2605456"/>
                  </a:cubicBezTo>
                  <a:cubicBezTo>
                    <a:pt x="-601" y="4044554"/>
                    <a:pt x="1166277" y="5211505"/>
                    <a:pt x="2605084" y="5211505"/>
                  </a:cubicBezTo>
                  <a:cubicBezTo>
                    <a:pt x="4043891" y="5211505"/>
                    <a:pt x="5210695" y="4044846"/>
                    <a:pt x="5210695" y="2605820"/>
                  </a:cubicBezTo>
                  <a:cubicBezTo>
                    <a:pt x="5210695" y="1166795"/>
                    <a:pt x="4044109" y="-228"/>
                    <a:pt x="2605084" y="-228"/>
                  </a:cubicBezTo>
                  <a:close/>
                  <a:moveTo>
                    <a:pt x="2605084" y="4436500"/>
                  </a:moveTo>
                  <a:cubicBezTo>
                    <a:pt x="1593761" y="4436500"/>
                    <a:pt x="773968" y="3616634"/>
                    <a:pt x="773968" y="2605456"/>
                  </a:cubicBezTo>
                  <a:cubicBezTo>
                    <a:pt x="773968" y="1594279"/>
                    <a:pt x="1593761" y="774413"/>
                    <a:pt x="2605084" y="774413"/>
                  </a:cubicBezTo>
                  <a:cubicBezTo>
                    <a:pt x="3616406" y="774413"/>
                    <a:pt x="4436127" y="1594206"/>
                    <a:pt x="4436127" y="2605456"/>
                  </a:cubicBezTo>
                  <a:cubicBezTo>
                    <a:pt x="4436127" y="3616707"/>
                    <a:pt x="3616334" y="4436500"/>
                    <a:pt x="2605084" y="4436500"/>
                  </a:cubicBezTo>
                  <a:close/>
                </a:path>
              </a:pathLst>
            </a:custGeom>
            <a:gradFill flip="none" rotWithShape="1">
              <a:gsLst>
                <a:gs pos="32000">
                  <a:srgbClr val="FFCC00"/>
                </a:gs>
                <a:gs pos="0">
                  <a:srgbClr val="EEAB33"/>
                </a:gs>
                <a:gs pos="99766">
                  <a:srgbClr val="4386BD"/>
                </a:gs>
                <a:gs pos="50000">
                  <a:schemeClr val="bg1">
                    <a:lumMod val="85000"/>
                  </a:schemeClr>
                </a:gs>
                <a:gs pos="68000">
                  <a:srgbClr val="45A7DE"/>
                </a:gs>
              </a:gsLst>
              <a:lin ang="0" scaled="0"/>
              <a:tileRect/>
            </a:gradFill>
            <a:ln w="7277" cap="flat">
              <a:noFill/>
              <a:prstDash val="solid"/>
              <a:miter/>
            </a:ln>
          </p:spPr>
          <p:txBody>
            <a:bodyPr rtlCol="0" anchor="ctr"/>
            <a:lstStyle/>
            <a:p>
              <a:endParaRPr lang="fr-FR"/>
            </a:p>
          </p:txBody>
        </p:sp>
      </p:grpSp>
    </p:spTree>
    <p:extLst>
      <p:ext uri="{BB962C8B-B14F-4D97-AF65-F5344CB8AC3E}">
        <p14:creationId xmlns:p14="http://schemas.microsoft.com/office/powerpoint/2010/main" val="227923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50"/>
                                        <p:tgtEl>
                                          <p:spTgt spid="12">
                                            <p:txEl>
                                              <p:pRg st="0" end="0"/>
                                            </p:txEl>
                                          </p:spTgt>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p:tgtEl>
                                          <p:spTgt spid="23"/>
                                        </p:tgtEl>
                                        <p:attrNameLst>
                                          <p:attrName>ppt_y</p:attrName>
                                        </p:attrNameLst>
                                      </p:cBhvr>
                                      <p:tavLst>
                                        <p:tav tm="0">
                                          <p:val>
                                            <p:strVal val="#ppt_y+#ppt_h*1.125000"/>
                                          </p:val>
                                        </p:tav>
                                        <p:tav tm="100000">
                                          <p:val>
                                            <p:strVal val="#ppt_y"/>
                                          </p:val>
                                        </p:tav>
                                      </p:tavLst>
                                    </p:anim>
                                    <p:animEffect transition="in" filter="wipe(up)">
                                      <p:cBhvr>
                                        <p:cTn id="12" dur="250"/>
                                        <p:tgtEl>
                                          <p:spTgt spid="23"/>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250"/>
                                        <p:tgtEl>
                                          <p:spTgt spid="21">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fade">
                                      <p:cBhvr>
                                        <p:cTn id="23" dur="250"/>
                                        <p:tgtEl>
                                          <p:spTgt spid="21">
                                            <p:txEl>
                                              <p:pRg st="1" end="1"/>
                                            </p:txEl>
                                          </p:spTgt>
                                        </p:tgtEl>
                                      </p:cBhvr>
                                    </p:animEffect>
                                  </p:childTnLst>
                                </p:cTn>
                              </p:par>
                            </p:childTnLst>
                          </p:cTn>
                        </p:par>
                        <p:par>
                          <p:cTn id="24" fill="hold">
                            <p:stCondLst>
                              <p:cond delay="1500"/>
                            </p:stCondLst>
                            <p:childTnLst>
                              <p:par>
                                <p:cTn id="25" presetID="12" presetClass="entr" presetSubtype="4"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50"/>
                                        <p:tgtEl>
                                          <p:spTgt spid="29"/>
                                        </p:tgtEl>
                                        <p:attrNameLst>
                                          <p:attrName>ppt_y</p:attrName>
                                        </p:attrNameLst>
                                      </p:cBhvr>
                                      <p:tavLst>
                                        <p:tav tm="0">
                                          <p:val>
                                            <p:strVal val="#ppt_y+#ppt_h*1.125000"/>
                                          </p:val>
                                        </p:tav>
                                        <p:tav tm="100000">
                                          <p:val>
                                            <p:strVal val="#ppt_y"/>
                                          </p:val>
                                        </p:tav>
                                      </p:tavLst>
                                    </p:anim>
                                    <p:animEffect transition="in" filter="wipe(up)">
                                      <p:cBhvr>
                                        <p:cTn id="28" dur="25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animEffect transition="in" filter="fade">
                                      <p:cBhvr>
                                        <p:cTn id="31" dur="500"/>
                                        <p:tgtEl>
                                          <p:spTgt spid="22">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par>
                          <p:cTn id="36" fill="hold">
                            <p:stCondLst>
                              <p:cond delay="2250"/>
                            </p:stCondLst>
                            <p:childTnLst>
                              <p:par>
                                <p:cTn id="37" presetID="12" presetClass="entr" presetSubtype="4"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250"/>
                                        <p:tgtEl>
                                          <p:spTgt spid="26"/>
                                        </p:tgtEl>
                                        <p:attrNameLst>
                                          <p:attrName>ppt_y</p:attrName>
                                        </p:attrNameLst>
                                      </p:cBhvr>
                                      <p:tavLst>
                                        <p:tav tm="0">
                                          <p:val>
                                            <p:strVal val="#ppt_y+#ppt_h*1.125000"/>
                                          </p:val>
                                        </p:tav>
                                        <p:tav tm="100000">
                                          <p:val>
                                            <p:strVal val="#ppt_y"/>
                                          </p:val>
                                        </p:tav>
                                      </p:tavLst>
                                    </p:anim>
                                    <p:animEffect transition="in" filter="wipe(up)">
                                      <p:cBhvr>
                                        <p:cTn id="40" dur="250"/>
                                        <p:tgtEl>
                                          <p:spTgt spid="26"/>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0">
                                            <p:txEl>
                                              <p:pRg st="0" end="0"/>
                                            </p:txEl>
                                          </p:spTgt>
                                        </p:tgtEl>
                                        <p:attrNameLst>
                                          <p:attrName>style.visibility</p:attrName>
                                        </p:attrNameLst>
                                      </p:cBhvr>
                                      <p:to>
                                        <p:strVal val="visible"/>
                                      </p:to>
                                    </p:set>
                                    <p:animEffect transition="in" filter="fade">
                                      <p:cBhvr>
                                        <p:cTn id="44" dur="500"/>
                                        <p:tgtEl>
                                          <p:spTgt spid="20">
                                            <p:txEl>
                                              <p:pRg st="0" end="0"/>
                                            </p:txEl>
                                          </p:spTgt>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250"/>
                                        <p:tgtEl>
                                          <p:spTgt spid="35"/>
                                        </p:tgtEl>
                                      </p:cBhvr>
                                    </p:animEffect>
                                  </p:childTnLst>
                                </p:cTn>
                              </p:par>
                            </p:childTnLst>
                          </p:cTn>
                        </p:par>
                        <p:par>
                          <p:cTn id="49" fill="hold">
                            <p:stCondLst>
                              <p:cond delay="3250"/>
                            </p:stCondLst>
                            <p:childTnLst>
                              <p:par>
                                <p:cTn id="50" presetID="12" presetClass="entr" presetSubtype="4"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250"/>
                                        <p:tgtEl>
                                          <p:spTgt spid="37"/>
                                        </p:tgtEl>
                                        <p:attrNameLst>
                                          <p:attrName>ppt_y</p:attrName>
                                        </p:attrNameLst>
                                      </p:cBhvr>
                                      <p:tavLst>
                                        <p:tav tm="0">
                                          <p:val>
                                            <p:strVal val="#ppt_y+#ppt_h*1.125000"/>
                                          </p:val>
                                        </p:tav>
                                        <p:tav tm="100000">
                                          <p:val>
                                            <p:strVal val="#ppt_y"/>
                                          </p:val>
                                        </p:tav>
                                      </p:tavLst>
                                    </p:anim>
                                    <p:animEffect transition="in" filter="wipe(up)">
                                      <p:cBhvr>
                                        <p:cTn id="53" dur="250"/>
                                        <p:tgtEl>
                                          <p:spTgt spid="3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xEl>
                                              <p:pRg st="0" end="0"/>
                                            </p:txEl>
                                          </p:spTgt>
                                        </p:tgtEl>
                                        <p:attrNameLst>
                                          <p:attrName>style.visibility</p:attrName>
                                        </p:attrNameLst>
                                      </p:cBhvr>
                                      <p:to>
                                        <p:strVal val="visible"/>
                                      </p:to>
                                    </p:set>
                                    <p:animEffect transition="in" filter="fade">
                                      <p:cBhvr>
                                        <p:cTn id="56" dur="500"/>
                                        <p:tgtEl>
                                          <p:spTgt spid="36">
                                            <p:txEl>
                                              <p:pRg st="0" end="0"/>
                                            </p:txEl>
                                          </p:spTgt>
                                        </p:tgtEl>
                                      </p:cBhvr>
                                    </p:animEffect>
                                  </p:childTnLst>
                                </p:cTn>
                              </p:par>
                            </p:childTnLst>
                          </p:cTn>
                        </p:par>
                        <p:par>
                          <p:cTn id="57" fill="hold">
                            <p:stCondLst>
                              <p:cond delay="3750"/>
                            </p:stCondLst>
                            <p:childTnLst>
                              <p:par>
                                <p:cTn id="58" presetID="10"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childTnLst>
                          </p:cTn>
                        </p:par>
                        <p:par>
                          <p:cTn id="61" fill="hold">
                            <p:stCondLst>
                              <p:cond delay="4000"/>
                            </p:stCondLst>
                            <p:childTnLst>
                              <p:par>
                                <p:cTn id="62" presetID="12" presetClass="entr" presetSubtype="4"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250"/>
                                        <p:tgtEl>
                                          <p:spTgt spid="32"/>
                                        </p:tgtEl>
                                        <p:attrNameLst>
                                          <p:attrName>ppt_y</p:attrName>
                                        </p:attrNameLst>
                                      </p:cBhvr>
                                      <p:tavLst>
                                        <p:tav tm="0">
                                          <p:val>
                                            <p:strVal val="#ppt_y+#ppt_h*1.125000"/>
                                          </p:val>
                                        </p:tav>
                                        <p:tav tm="100000">
                                          <p:val>
                                            <p:strVal val="#ppt_y"/>
                                          </p:val>
                                        </p:tav>
                                      </p:tavLst>
                                    </p:anim>
                                    <p:animEffect transition="in" filter="wipe(up)">
                                      <p:cBhvr>
                                        <p:cTn id="65" dur="250"/>
                                        <p:tgtEl>
                                          <p:spTgt spid="32"/>
                                        </p:tgtEl>
                                      </p:cBhvr>
                                    </p:animEffect>
                                  </p:childTnLst>
                                </p:cTn>
                              </p:par>
                            </p:childTnLst>
                          </p:cTn>
                        </p:par>
                        <p:par>
                          <p:cTn id="66" fill="hold">
                            <p:stCondLst>
                              <p:cond delay="4250"/>
                            </p:stCondLst>
                            <p:childTnLst>
                              <p:par>
                                <p:cTn id="67" presetID="10" presetClass="entr" presetSubtype="0" fill="hold" grpId="0" nodeType="after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fade">
                                      <p:cBhvr>
                                        <p:cTn id="6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dvAuto="0"/>
      <p:bldP spid="13" grpId="0" build="p" advAuto="0"/>
      <p:bldP spid="14" grpId="0"/>
      <p:bldP spid="15" grpId="0" uiExpand="1" build="p" advAuto="0"/>
      <p:bldP spid="16" grpId="0"/>
      <p:bldP spid="20" grpId="0" build="p" advAuto="0"/>
      <p:bldP spid="21" grpId="0" uiExpand="1" build="p" advAuto="0"/>
      <p:bldP spid="22" grpId="0" build="p" advAuto="0"/>
      <p:bldP spid="35" grpId="0"/>
      <p:bldP spid="36" grpId="0" build="p" advAuto="0"/>
    </p:bldLst>
  </p:timing>
</p:sld>
</file>

<file path=ppt/theme/theme1.xml><?xml version="1.0" encoding="utf-8"?>
<a:theme xmlns:a="http://schemas.openxmlformats.org/drawingml/2006/main" name="Couverture">
  <a:themeElements>
    <a:clrScheme name="CFDP">
      <a:dk1>
        <a:srgbClr val="00446B"/>
      </a:dk1>
      <a:lt1>
        <a:srgbClr val="FFFFFF"/>
      </a:lt1>
      <a:dk2>
        <a:srgbClr val="44546A"/>
      </a:dk2>
      <a:lt2>
        <a:srgbClr val="E7E6E6"/>
      </a:lt2>
      <a:accent1>
        <a:srgbClr val="0AABAB"/>
      </a:accent1>
      <a:accent2>
        <a:srgbClr val="FDB94C"/>
      </a:accent2>
      <a:accent3>
        <a:srgbClr val="41A7E0"/>
      </a:accent3>
      <a:accent4>
        <a:srgbClr val="E1277B"/>
      </a:accent4>
      <a:accent5>
        <a:srgbClr val="8EC500"/>
      </a:accent5>
      <a:accent6>
        <a:srgbClr val="C7A18E"/>
      </a:accent6>
      <a:hlink>
        <a:srgbClr val="0563C1"/>
      </a:hlink>
      <a:folHlink>
        <a:srgbClr val="954F72"/>
      </a:folHlink>
    </a:clrScheme>
    <a:fontScheme name="CFDP">
      <a:majorFont>
        <a:latin typeface="Open Sans Condense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e Contenu">
  <a:themeElements>
    <a:clrScheme name="CFDP">
      <a:dk1>
        <a:srgbClr val="00446B"/>
      </a:dk1>
      <a:lt1>
        <a:srgbClr val="FFFFFF"/>
      </a:lt1>
      <a:dk2>
        <a:srgbClr val="4185BC"/>
      </a:dk2>
      <a:lt2>
        <a:srgbClr val="FFCC00"/>
      </a:lt2>
      <a:accent1>
        <a:srgbClr val="EFAB33"/>
      </a:accent1>
      <a:accent2>
        <a:srgbClr val="575656"/>
      </a:accent2>
      <a:accent3>
        <a:srgbClr val="41A7E0"/>
      </a:accent3>
      <a:accent4>
        <a:srgbClr val="E1277B"/>
      </a:accent4>
      <a:accent5>
        <a:srgbClr val="8EC500"/>
      </a:accent5>
      <a:accent6>
        <a:srgbClr val="C7A18E"/>
      </a:accent6>
      <a:hlink>
        <a:srgbClr val="0563C1"/>
      </a:hlink>
      <a:folHlink>
        <a:srgbClr val="954F72"/>
      </a:folHlink>
    </a:clrScheme>
    <a:fontScheme name="CFDP-ppt">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CFDP 22">
      <a:dk1>
        <a:srgbClr val="4185BC"/>
      </a:dk1>
      <a:lt1>
        <a:srgbClr val="FFFFFF"/>
      </a:lt1>
      <a:dk2>
        <a:srgbClr val="00446B"/>
      </a:dk2>
      <a:lt2>
        <a:srgbClr val="41A7E0"/>
      </a:lt2>
      <a:accent1>
        <a:srgbClr val="FFCC00"/>
      </a:accent1>
      <a:accent2>
        <a:srgbClr val="EFAB33"/>
      </a:accent2>
      <a:accent3>
        <a:srgbClr val="00A19A"/>
      </a:accent3>
      <a:accent4>
        <a:srgbClr val="6F5071"/>
      </a:accent4>
      <a:accent5>
        <a:srgbClr val="0092B6"/>
      </a:accent5>
      <a:accent6>
        <a:srgbClr val="99D7F5"/>
      </a:accent6>
      <a:hlink>
        <a:srgbClr val="FFCC00"/>
      </a:hlink>
      <a:folHlink>
        <a:srgbClr val="F0AB33"/>
      </a:folHlink>
    </a:clrScheme>
    <a:fontScheme name="CFDP 22">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C1378857C906419EA2497B7FC5571B" ma:contentTypeVersion="6" ma:contentTypeDescription="Crée un document." ma:contentTypeScope="" ma:versionID="403696196afbef7103b643a8e7680d8b">
  <xsd:schema xmlns:xsd="http://www.w3.org/2001/XMLSchema" xmlns:xs="http://www.w3.org/2001/XMLSchema" xmlns:p="http://schemas.microsoft.com/office/2006/metadata/properties" xmlns:ns2="b78bc942-ae7d-42b4-915c-9859cc7c1f7f" xmlns:ns3="be20902a-a637-4785-ba68-c1c48fe88c21" targetNamespace="http://schemas.microsoft.com/office/2006/metadata/properties" ma:root="true" ma:fieldsID="36ccf2ff00ad5db220733b4c33b806c4" ns2:_="" ns3:_="">
    <xsd:import namespace="b78bc942-ae7d-42b4-915c-9859cc7c1f7f"/>
    <xsd:import namespace="be20902a-a637-4785-ba68-c1c48fe88c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bc942-ae7d-42b4-915c-9859cc7c1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20902a-a637-4785-ba68-c1c48fe88c21"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E832B4-20FC-43C9-B906-845D90FA694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3EB7058-C90F-4B45-A313-D773934A1C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bc942-ae7d-42b4-915c-9859cc7c1f7f"/>
    <ds:schemaRef ds:uri="be20902a-a637-4785-ba68-c1c48fe88c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A32C33-61CD-437E-BF24-9D2C7BC9A4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TotalTime>
  <Words>3326</Words>
  <Application>Microsoft Office PowerPoint</Application>
  <PresentationFormat>Grand écran</PresentationFormat>
  <Paragraphs>304</Paragraphs>
  <Slides>27</Slides>
  <Notes>21</Notes>
  <HiddenSlides>0</HiddenSlides>
  <MMClips>0</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27</vt:i4>
      </vt:variant>
    </vt:vector>
  </HeadingPairs>
  <TitlesOfParts>
    <vt:vector size="38" baseType="lpstr">
      <vt:lpstr>Open Sans Light</vt:lpstr>
      <vt:lpstr>Open Sans Semibold</vt:lpstr>
      <vt:lpstr>Open Sans Semibold</vt:lpstr>
      <vt:lpstr>Symbol</vt:lpstr>
      <vt:lpstr>Open Sans</vt:lpstr>
      <vt:lpstr>Arial</vt:lpstr>
      <vt:lpstr>Calibri</vt:lpstr>
      <vt:lpstr>Open Sans Condensed</vt:lpstr>
      <vt:lpstr>Couverture</vt:lpstr>
      <vt:lpstr>Base Contenu</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 QUE NOUS SOMMES</vt:lpstr>
      <vt:lpstr>NOTRE SINGULARITÉ </vt:lpstr>
      <vt:lpstr>NOTRE MÉTIER </vt:lpstr>
      <vt:lpstr>NOTRE MISSION </vt:lpstr>
      <vt:lpstr>NOS CHIFFRES CLÉS </vt:lpstr>
      <vt:lpstr>NOS OFFRES « SUR-MESURE » </vt:lpstr>
      <vt:lpstr>NOS NOUVEAUTÉS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Aline KOZMA</cp:lastModifiedBy>
  <cp:revision>19</cp:revision>
  <cp:lastPrinted>2022-04-01T07:45:01Z</cp:lastPrinted>
  <dcterms:created xsi:type="dcterms:W3CDTF">2019-08-05T15:23:00Z</dcterms:created>
  <dcterms:modified xsi:type="dcterms:W3CDTF">2025-03-26T11:38:35Z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0x010100BDC1378857C906419EA2497B7FC5571B</vt:lpwstr>
  </property>
</Properties>
</file>